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304" r:id="rId3"/>
    <p:sldId id="343" r:id="rId4"/>
    <p:sldId id="340" r:id="rId5"/>
    <p:sldId id="347" r:id="rId6"/>
    <p:sldId id="351" r:id="rId7"/>
    <p:sldId id="349" r:id="rId8"/>
    <p:sldId id="310" r:id="rId9"/>
    <p:sldId id="352" r:id="rId10"/>
    <p:sldId id="309" r:id="rId11"/>
    <p:sldId id="346" r:id="rId12"/>
    <p:sldId id="329" r:id="rId13"/>
    <p:sldId id="330" r:id="rId14"/>
    <p:sldId id="331" r:id="rId15"/>
    <p:sldId id="332" r:id="rId16"/>
    <p:sldId id="333" r:id="rId17"/>
    <p:sldId id="334" r:id="rId18"/>
    <p:sldId id="263" r:id="rId19"/>
    <p:sldId id="335" r:id="rId20"/>
    <p:sldId id="336" r:id="rId21"/>
    <p:sldId id="337" r:id="rId22"/>
    <p:sldId id="338" r:id="rId23"/>
    <p:sldId id="265" r:id="rId24"/>
    <p:sldId id="272" r:id="rId25"/>
    <p:sldId id="271" r:id="rId26"/>
    <p:sldId id="273" r:id="rId27"/>
    <p:sldId id="353" r:id="rId28"/>
    <p:sldId id="32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3919D8-9A2B-4383-8BB8-BE5ED4C6DB22}">
          <p14:sldIdLst>
            <p14:sldId id="257"/>
            <p14:sldId id="304"/>
            <p14:sldId id="343"/>
            <p14:sldId id="340"/>
            <p14:sldId id="347"/>
            <p14:sldId id="351"/>
          </p14:sldIdLst>
        </p14:section>
        <p14:section name="에이전트 소개" id="{33ABA850-47E5-4924-BC53-6A3D35B7DA71}">
          <p14:sldIdLst>
            <p14:sldId id="349"/>
            <p14:sldId id="310"/>
            <p14:sldId id="352"/>
            <p14:sldId id="309"/>
          </p14:sldIdLst>
        </p14:section>
        <p14:section name="구현과정" id="{F9CFBA0E-F355-4A50-AFEB-5F477C938F25}">
          <p14:sldIdLst>
            <p14:sldId id="346"/>
            <p14:sldId id="329"/>
            <p14:sldId id="330"/>
            <p14:sldId id="331"/>
            <p14:sldId id="332"/>
            <p14:sldId id="333"/>
            <p14:sldId id="334"/>
            <p14:sldId id="263"/>
            <p14:sldId id="335"/>
            <p14:sldId id="336"/>
            <p14:sldId id="337"/>
            <p14:sldId id="338"/>
          </p14:sldIdLst>
        </p14:section>
        <p14:section name="향후 과제" id="{DFD765CB-1777-4E0D-A8B1-C0BD31B9D888}">
          <p14:sldIdLst>
            <p14:sldId id="265"/>
          </p14:sldIdLst>
        </p14:section>
        <p14:section name="프로젝트 리뷰" id="{8E31A554-7956-4455-B594-A747BBA9D8FB}">
          <p14:sldIdLst>
            <p14:sldId id="272"/>
            <p14:sldId id="271"/>
            <p14:sldId id="273"/>
            <p14:sldId id="353"/>
          </p14:sldIdLst>
        </p14:section>
        <p14:section name="끝" id="{FE30B4FE-95C8-4333-A28F-92442B74C084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5F"/>
    <a:srgbClr val="E636A3"/>
    <a:srgbClr val="FF8211"/>
    <a:srgbClr val="5D2D42"/>
    <a:srgbClr val="000000"/>
    <a:srgbClr val="FFEFE0"/>
    <a:srgbClr val="78436D"/>
    <a:srgbClr val="F7C0E2"/>
    <a:srgbClr val="FFE5C6"/>
    <a:srgbClr val="6F3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4" autoAdjust="0"/>
    <p:restoredTop sz="90898" autoAdjust="0"/>
  </p:normalViewPr>
  <p:slideViewPr>
    <p:cSldViewPr snapToGrid="0">
      <p:cViewPr varScale="1">
        <p:scale>
          <a:sx n="77" d="100"/>
          <a:sy n="77" d="100"/>
        </p:scale>
        <p:origin x="128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5E6BA-6DFE-4F93-A200-289694EA009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43FCF-78BB-4B9F-BA0F-C0DF2AE0F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6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57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145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 피드백 파트</a:t>
            </a:r>
            <a:endParaRPr lang="en-US" altLang="ko-KR" dirty="0"/>
          </a:p>
          <a:p>
            <a:r>
              <a:rPr lang="ko-KR" altLang="en-US" dirty="0"/>
              <a:t>구현 로직</a:t>
            </a:r>
            <a:endParaRPr lang="en-US" altLang="ko-KR" dirty="0"/>
          </a:p>
          <a:p>
            <a:pPr lvl="1"/>
            <a:r>
              <a:rPr lang="ko-KR" altLang="en-US" dirty="0"/>
              <a:t>피드백을 각 파트별로 쪼개서 저장</a:t>
            </a:r>
            <a:endParaRPr lang="en-US" altLang="ko-KR" dirty="0"/>
          </a:p>
          <a:p>
            <a:pPr lvl="1"/>
            <a:r>
              <a:rPr lang="ko-KR" altLang="en-US" dirty="0"/>
              <a:t>파트별로 피드백이 있다면 </a:t>
            </a:r>
            <a:endParaRPr lang="en-US" altLang="ko-KR" dirty="0"/>
          </a:p>
          <a:p>
            <a:pPr marL="1371600" lvl="2" indent="-457200">
              <a:buAutoNum type="arabicPeriod"/>
            </a:pPr>
            <a:r>
              <a:rPr lang="en-US" altLang="ko-KR" dirty="0"/>
              <a:t>regenerate</a:t>
            </a:r>
            <a:r>
              <a:rPr lang="ko-KR" altLang="en-US" dirty="0"/>
              <a:t>를 돌리고</a:t>
            </a:r>
            <a:endParaRPr lang="en-US" altLang="ko-KR" dirty="0"/>
          </a:p>
          <a:p>
            <a:pPr marL="1371600" lvl="2" indent="-457200">
              <a:buAutoNum type="arabicPeriod"/>
            </a:pPr>
            <a:r>
              <a:rPr lang="ko-KR" altLang="en-US" dirty="0"/>
              <a:t>피드백을 지우고 </a:t>
            </a:r>
            <a:endParaRPr lang="en-US" altLang="ko-KR" dirty="0"/>
          </a:p>
          <a:p>
            <a:pPr marL="1371600" lvl="2" indent="-457200">
              <a:buAutoNum type="arabicPeriod"/>
            </a:pPr>
            <a:r>
              <a:rPr lang="en-US" altLang="ko-KR" dirty="0" err="1"/>
              <a:t>feedback_check</a:t>
            </a:r>
            <a:r>
              <a:rPr lang="ko-KR" altLang="en-US" dirty="0"/>
              <a:t>로 </a:t>
            </a:r>
            <a:r>
              <a:rPr lang="ko-KR" altLang="en-US" dirty="0" err="1"/>
              <a:t>돌아감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피드백이 없다면 </a:t>
            </a:r>
            <a:r>
              <a:rPr lang="en-US" altLang="ko-KR" dirty="0"/>
              <a:t>END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다시 </a:t>
            </a:r>
            <a:r>
              <a:rPr lang="en-US" altLang="ko-KR" sz="1200" dirty="0"/>
              <a:t>user input</a:t>
            </a:r>
            <a:r>
              <a:rPr lang="ko-KR" altLang="en-US" sz="1200" dirty="0"/>
              <a:t>을 받고</a:t>
            </a:r>
            <a:r>
              <a:rPr lang="en-US" altLang="ko-KR" sz="1200" dirty="0"/>
              <a:t>, </a:t>
            </a:r>
            <a:r>
              <a:rPr lang="ko-KR" altLang="en-US" sz="1200" dirty="0"/>
              <a:t>피드백이 없을 때까지 피드백을 받음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82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CLI</a:t>
            </a:r>
            <a:r>
              <a:rPr lang="ko-KR" altLang="en-US" dirty="0"/>
              <a:t>로 보여지던 결과 및 로그를 </a:t>
            </a:r>
            <a:r>
              <a:rPr lang="en-US" altLang="ko-KR" dirty="0" err="1"/>
              <a:t>Streamlit</a:t>
            </a:r>
            <a:r>
              <a:rPr lang="ko-KR" altLang="en-US" dirty="0"/>
              <a:t>으로 구현하는 과정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개의 페이지 종류가 있음</a:t>
            </a:r>
            <a:endParaRPr lang="en-US" altLang="ko-KR" dirty="0"/>
          </a:p>
          <a:p>
            <a:pPr lvl="1"/>
            <a:r>
              <a:rPr lang="en-US" altLang="ko-KR" dirty="0"/>
              <a:t>Input Sidebar Preprocessing Feedback Results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65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[input]</a:t>
            </a:r>
          </a:p>
          <a:p>
            <a:r>
              <a:rPr lang="en-US" altLang="ko-KR" sz="1200" dirty="0"/>
              <a:t>sidebar</a:t>
            </a:r>
            <a:r>
              <a:rPr lang="ko-KR" altLang="en-US" sz="1200" dirty="0"/>
              <a:t>는 항상 떠있는 화면으로</a:t>
            </a:r>
            <a:r>
              <a:rPr lang="en-US" altLang="ko-KR" sz="1200" dirty="0"/>
              <a:t>, </a:t>
            </a:r>
            <a:r>
              <a:rPr lang="ko-KR" altLang="en-US" sz="1200" dirty="0"/>
              <a:t>전체 데이터에 대한 간단한 정보 및 초기화 버튼 배치</a:t>
            </a:r>
            <a:endParaRPr lang="en-US" altLang="ko-KR" sz="1200" dirty="0"/>
          </a:p>
          <a:p>
            <a:r>
              <a:rPr lang="en-US" altLang="ko-KR" sz="1200" dirty="0" err="1"/>
              <a:t>streamlit</a:t>
            </a:r>
            <a:r>
              <a:rPr lang="ko-KR" altLang="en-US" sz="1200" dirty="0"/>
              <a:t> 자체에서 파일 업로드를 지원해서 자체기능으로 돌림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948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Preprocessing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에러 날 경우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로그를 통해 왜 에러가 났는지 확인 및 처음으로 돌아가는 기능도 지원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950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Feedback</a:t>
            </a: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텍스트 입력창에 입력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이용 시 화면 초기화 문제 발생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모든 결과를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session state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저장하고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실질적인 표시는 전부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session state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불러오도록 변경</a:t>
            </a:r>
          </a:p>
          <a:p>
            <a:pPr marL="0" indent="0">
              <a:buNone/>
            </a:pP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24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최종 </a:t>
            </a:r>
            <a:r>
              <a:rPr lang="ko-KR" altLang="en-US" sz="1200" dirty="0" err="1"/>
              <a:t>리스팅을</a:t>
            </a:r>
            <a:r>
              <a:rPr lang="ko-KR" altLang="en-US" sz="1200" dirty="0"/>
              <a:t> 한눈에 보기 쉽게 배열 후</a:t>
            </a:r>
            <a:r>
              <a:rPr lang="en-US" altLang="ko-KR" sz="1200" dirty="0"/>
              <a:t>, </a:t>
            </a:r>
            <a:r>
              <a:rPr lang="ko-KR" altLang="en-US" sz="1200" dirty="0"/>
              <a:t>저장 버튼을 통해 </a:t>
            </a:r>
            <a:r>
              <a:rPr lang="en-US" altLang="ko-KR" sz="1200" dirty="0"/>
              <a:t>txt</a:t>
            </a:r>
            <a:r>
              <a:rPr lang="ko-KR" altLang="en-US" sz="1200" dirty="0"/>
              <a:t>로 실제 </a:t>
            </a:r>
            <a:r>
              <a:rPr lang="ko-KR" altLang="en-US" sz="1200" dirty="0" err="1"/>
              <a:t>리스팅</a:t>
            </a:r>
            <a:r>
              <a:rPr lang="ko-KR" altLang="en-US" sz="1200" dirty="0"/>
              <a:t> 및 정보를 제공함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944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 선택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Core: Python, LangGraph, </a:t>
            </a:r>
            <a:r>
              <a:rPr lang="en-US" altLang="ko-KR" sz="1200" dirty="0" err="1"/>
              <a:t>LangChain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AI / LLM: OpenAI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Data Processing: Pandas, NumPy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UI: </a:t>
            </a:r>
            <a:r>
              <a:rPr lang="en-US" altLang="ko-KR" sz="1200" dirty="0" err="1"/>
              <a:t>Streamlit</a:t>
            </a: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49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86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김정수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(jskim11070@gmail.com)</a:t>
            </a:r>
          </a:p>
          <a:p>
            <a:pPr algn="l"/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오준석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(ojs0ojs@gmail.com)</a:t>
            </a:r>
          </a:p>
          <a:p>
            <a:pPr algn="l"/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조성희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(chosunghee0216@gmail.com)</a:t>
            </a:r>
            <a:endPara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7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업무 효율성 증가</a:t>
            </a:r>
            <a:r>
              <a:rPr lang="en-US" altLang="ko-KR" sz="12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-&gt; </a:t>
            </a:r>
            <a:r>
              <a:rPr lang="ko-KR" altLang="en-US" sz="1200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다건</a:t>
            </a:r>
            <a:r>
              <a:rPr lang="ko-KR" altLang="en-US" sz="12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등록 가능 </a:t>
            </a:r>
            <a:r>
              <a:rPr lang="en-US" altLang="ko-KR" sz="12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= </a:t>
            </a:r>
            <a:r>
              <a:rPr lang="ko-KR" altLang="en-US" sz="12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매출 증가 기회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8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SEO</a:t>
            </a:r>
            <a:r>
              <a:rPr lang="en-US" altLang="ko-KR" dirty="0"/>
              <a:t>: “</a:t>
            </a:r>
            <a:r>
              <a:rPr lang="ko-KR" altLang="en-US" dirty="0"/>
              <a:t>검색 결과에서 내 상품이 더 잘 보이도록 글과 키워드를 최적화하는 과정이에요</a:t>
            </a:r>
            <a:r>
              <a:rPr lang="en-US" altLang="ko-KR" dirty="0"/>
              <a:t>.”</a:t>
            </a:r>
          </a:p>
          <a:p>
            <a:r>
              <a:rPr lang="ko-KR" altLang="en-US" b="1" dirty="0"/>
              <a:t>검색 키워드</a:t>
            </a:r>
            <a:r>
              <a:rPr lang="en-US" altLang="ko-KR" dirty="0"/>
              <a:t>: “</a:t>
            </a:r>
            <a:r>
              <a:rPr lang="ko-KR" altLang="en-US" dirty="0"/>
              <a:t>고객이 아마존에서 상품을 찾을 때 입력하는 단어예요</a:t>
            </a:r>
            <a:r>
              <a:rPr lang="en-US" altLang="ko-KR" dirty="0"/>
              <a:t>.”// </a:t>
            </a:r>
            <a:r>
              <a:rPr lang="ko-KR" altLang="en-US" dirty="0" err="1"/>
              <a:t>검색량</a:t>
            </a:r>
            <a:r>
              <a:rPr lang="en-US" altLang="ko-KR" dirty="0"/>
              <a:t>, </a:t>
            </a:r>
            <a:r>
              <a:rPr lang="ko-KR" altLang="en-US" dirty="0"/>
              <a:t>경쟁강도</a:t>
            </a:r>
            <a:r>
              <a:rPr lang="en-US" altLang="ko-KR" dirty="0"/>
              <a:t>, </a:t>
            </a:r>
            <a:r>
              <a:rPr lang="ko-KR" altLang="en-US" dirty="0" err="1"/>
              <a:t>연관검색어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b="1" dirty="0" err="1"/>
              <a:t>리스팅</a:t>
            </a:r>
            <a:r>
              <a:rPr lang="en-US" altLang="ko-KR" b="1" dirty="0"/>
              <a:t>(Listing)</a:t>
            </a:r>
            <a:r>
              <a:rPr lang="en-US" altLang="ko-KR" dirty="0"/>
              <a:t>: “</a:t>
            </a:r>
            <a:r>
              <a:rPr lang="ko-KR" altLang="en-US" dirty="0"/>
              <a:t>아마존에 올라온 하나의 상품 소개 페이지를 뜻해요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/>
                </a:solidFill>
                <a:highlight>
                  <a:srgbClr val="1B232D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매력적인 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1B232D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리스팅은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1B232D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 구매 전환율을 높입니다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910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chemeClr val="tx1"/>
                </a:solidFill>
              </a:rPr>
              <a:t>주요키워드를</a:t>
            </a:r>
            <a:r>
              <a:rPr lang="ko-KR" altLang="en-US" sz="1200" dirty="0">
                <a:solidFill>
                  <a:schemeClr val="tx1"/>
                </a:solidFill>
              </a:rPr>
              <a:t> 선별하는 것이 중요한 이유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H10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 아마존 제품판매 데이터를 제공하는 플랫폼</a:t>
            </a:r>
            <a:endParaRPr lang="en-US" altLang="ko-KR" dirty="0"/>
          </a:p>
          <a:p>
            <a:r>
              <a:rPr lang="ko-KR" altLang="en-US" dirty="0"/>
              <a:t>직접연관 </a:t>
            </a:r>
            <a:r>
              <a:rPr lang="en-US" altLang="ko-KR" dirty="0"/>
              <a:t>– </a:t>
            </a:r>
            <a:r>
              <a:rPr lang="ko-KR" altLang="en-US" dirty="0"/>
              <a:t>거의 정확하게 설명하는 키워드</a:t>
            </a:r>
            <a:endParaRPr lang="en-US" altLang="ko-KR" dirty="0"/>
          </a:p>
          <a:p>
            <a:r>
              <a:rPr lang="ko-KR" altLang="en-US" dirty="0"/>
              <a:t>중간연관 </a:t>
            </a:r>
            <a:r>
              <a:rPr lang="en-US" altLang="ko-KR" dirty="0"/>
              <a:t>– </a:t>
            </a:r>
            <a:r>
              <a:rPr lang="ko-KR" altLang="en-US" dirty="0"/>
              <a:t>약간 상이하지만 유사성이 있는 키워드</a:t>
            </a:r>
            <a:endParaRPr lang="en-US" altLang="ko-KR" dirty="0"/>
          </a:p>
          <a:p>
            <a:r>
              <a:rPr lang="ko-KR" altLang="en-US" dirty="0"/>
              <a:t>간접연관 </a:t>
            </a:r>
            <a:r>
              <a:rPr lang="en-US" altLang="ko-KR" dirty="0"/>
              <a:t>– </a:t>
            </a:r>
            <a:r>
              <a:rPr lang="ko-KR" altLang="en-US" dirty="0"/>
              <a:t>연관성은 적지만 </a:t>
            </a:r>
            <a:r>
              <a:rPr lang="ko-KR" altLang="en-US" dirty="0" err="1"/>
              <a:t>상호보완적이거나</a:t>
            </a:r>
            <a:r>
              <a:rPr lang="en-US" altLang="ko-KR" dirty="0"/>
              <a:t>, </a:t>
            </a:r>
            <a:r>
              <a:rPr lang="ko-KR" altLang="en-US" dirty="0"/>
              <a:t>시즌</a:t>
            </a:r>
            <a:r>
              <a:rPr lang="en-US" altLang="ko-KR" dirty="0"/>
              <a:t>,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용도</a:t>
            </a:r>
            <a:r>
              <a:rPr lang="en-US" altLang="ko-KR" dirty="0"/>
              <a:t>, </a:t>
            </a:r>
            <a:r>
              <a:rPr lang="ko-KR" altLang="en-US" dirty="0"/>
              <a:t>카테고리 연관으로 구매가능성 있는 키워드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spc="26" dirty="0">
                <a:solidFill>
                  <a:srgbClr val="000000"/>
                </a:solidFill>
                <a:latin typeface="Pretendard Regular"/>
              </a:rPr>
              <a:t>* 200</a:t>
            </a:r>
            <a:r>
              <a:rPr lang="ko-KR" altLang="en-US" sz="1200" b="0" i="0" u="none" strike="noStrike" spc="26" dirty="0">
                <a:solidFill>
                  <a:srgbClr val="000000"/>
                </a:solidFill>
                <a:latin typeface="Pretendard Regular"/>
              </a:rPr>
              <a:t>개 </a:t>
            </a:r>
            <a:r>
              <a:rPr lang="en-US" altLang="ko-KR" sz="1200" b="0" i="0" u="none" strike="noStrike" spc="26" dirty="0">
                <a:solidFill>
                  <a:srgbClr val="000000"/>
                </a:solidFill>
                <a:latin typeface="Pretendard Regular"/>
              </a:rPr>
              <a:t>3</a:t>
            </a:r>
            <a:r>
              <a:rPr lang="ko-KR" altLang="en-US" sz="1200" b="0" i="0" u="none" strike="noStrike" spc="26" dirty="0">
                <a:solidFill>
                  <a:srgbClr val="000000"/>
                </a:solidFill>
                <a:latin typeface="Pretendard Regular"/>
              </a:rPr>
              <a:t>분 </a:t>
            </a:r>
            <a:r>
              <a:rPr lang="en-US" altLang="ko-KR" sz="1200" b="0" i="0" u="none" strike="noStrike" spc="26" dirty="0">
                <a:solidFill>
                  <a:srgbClr val="000000"/>
                </a:solidFill>
                <a:latin typeface="Pretendard Regular"/>
              </a:rPr>
              <a:t>30</a:t>
            </a:r>
            <a:r>
              <a:rPr lang="ko-KR" altLang="en-US" sz="1200" b="0" i="0" u="none" strike="noStrike" spc="26" dirty="0">
                <a:solidFill>
                  <a:srgbClr val="000000"/>
                </a:solidFill>
                <a:latin typeface="Pretendard Regular"/>
              </a:rPr>
              <a:t>초 소요</a:t>
            </a:r>
            <a:r>
              <a:rPr lang="en-US" altLang="ko-KR" sz="1200" b="0" i="0" u="none" strike="noStrike" spc="26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altLang="en-US" sz="1200" b="0" i="0" u="none" strike="noStrike" spc="26" dirty="0">
                <a:solidFill>
                  <a:srgbClr val="000000"/>
                </a:solidFill>
                <a:latin typeface="Pretendard Regular"/>
              </a:rPr>
              <a:t>기존엔 </a:t>
            </a:r>
            <a:r>
              <a:rPr lang="en-US" altLang="ko-KR" sz="1200" b="0" i="0" u="none" strike="noStrike" spc="26" dirty="0">
                <a:solidFill>
                  <a:srgbClr val="000000"/>
                </a:solidFill>
                <a:latin typeface="Pretendard Regular"/>
              </a:rPr>
              <a:t>3</a:t>
            </a:r>
            <a:r>
              <a:rPr lang="ko-KR" altLang="en-US" sz="1200" b="0" i="0" u="none" strike="noStrike" spc="26" dirty="0">
                <a:solidFill>
                  <a:srgbClr val="000000"/>
                </a:solidFill>
                <a:latin typeface="Pretendard Regular"/>
              </a:rPr>
              <a:t>시간 반 소요</a:t>
            </a:r>
            <a:r>
              <a:rPr lang="en-US" altLang="ko-KR" sz="1200" b="0" i="0" u="none" strike="noStrike" spc="26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altLang="en-US" sz="1200" b="0" i="0" u="none" strike="noStrike" spc="26" dirty="0">
                <a:solidFill>
                  <a:srgbClr val="000000"/>
                </a:solidFill>
                <a:latin typeface="Pretendard Regular"/>
              </a:rPr>
              <a:t>키워드 개수에 따라 출력시간 달라질 수 있음</a:t>
            </a:r>
            <a:r>
              <a:rPr lang="en-US" altLang="ko-KR" sz="1200" b="0" i="0" u="none" strike="noStrike" spc="26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spc="26" dirty="0">
                <a:solidFill>
                  <a:srgbClr val="000000"/>
                </a:solidFill>
                <a:latin typeface="Pretendard Regular"/>
              </a:rPr>
              <a:t>* </a:t>
            </a:r>
            <a:r>
              <a:rPr lang="ko-KR" altLang="en-US" sz="1200" b="0" i="0" u="none" strike="noStrike" spc="26" dirty="0">
                <a:solidFill>
                  <a:srgbClr val="000000"/>
                </a:solidFill>
                <a:latin typeface="Pretendard Regular"/>
              </a:rPr>
              <a:t>키워드 분류과정과 아마존 규정을 </a:t>
            </a:r>
            <a:r>
              <a:rPr lang="ko-KR" altLang="en-US" sz="1200" b="0" i="0" u="none" strike="noStrike" spc="26" dirty="0" err="1">
                <a:solidFill>
                  <a:srgbClr val="000000"/>
                </a:solidFill>
                <a:latin typeface="Pretendard Regular"/>
              </a:rPr>
              <a:t>스크린하여</a:t>
            </a:r>
            <a:r>
              <a:rPr lang="ko-KR" altLang="en-US" sz="1200" b="0" i="0" u="none" strike="noStrike" spc="26" dirty="0">
                <a:solidFill>
                  <a:srgbClr val="000000"/>
                </a:solidFill>
                <a:latin typeface="Pretendard Regular"/>
              </a:rPr>
              <a:t> 검색노출도를 높이는 </a:t>
            </a:r>
            <a:r>
              <a:rPr lang="ko-KR" altLang="en-US" sz="1200" b="0" i="0" u="none" strike="noStrike" spc="26" dirty="0" err="1">
                <a:solidFill>
                  <a:srgbClr val="000000"/>
                </a:solidFill>
                <a:latin typeface="Pretendard Regular"/>
              </a:rPr>
              <a:t>리스팅을</a:t>
            </a:r>
            <a:r>
              <a:rPr lang="ko-KR" altLang="en-US" sz="1200" spc="26" dirty="0">
                <a:solidFill>
                  <a:srgbClr val="000000"/>
                </a:solidFill>
                <a:latin typeface="Pretendard Regular"/>
              </a:rPr>
              <a:t> 단시간 생성　</a:t>
            </a:r>
            <a:r>
              <a:rPr lang="en-US" altLang="ko-KR" sz="1200" b="0" i="0" u="none" strike="noStrike" spc="26" dirty="0">
                <a:solidFill>
                  <a:srgbClr val="000000"/>
                </a:solidFill>
                <a:latin typeface="Pretendard Regular"/>
              </a:rPr>
              <a:t>(* </a:t>
            </a:r>
            <a:r>
              <a:rPr lang="en-US" altLang="ko-KR" sz="1200" spc="26" dirty="0">
                <a:solidFill>
                  <a:srgbClr val="000000"/>
                </a:solidFill>
                <a:latin typeface="Pretendard Regular"/>
              </a:rPr>
              <a:t>5</a:t>
            </a:r>
            <a:r>
              <a:rPr lang="ko-KR" altLang="en-US" sz="1200" spc="26" dirty="0" err="1">
                <a:solidFill>
                  <a:srgbClr val="000000"/>
                </a:solidFill>
                <a:latin typeface="Pretendard Regular"/>
              </a:rPr>
              <a:t>분이내</a:t>
            </a:r>
            <a:r>
              <a:rPr lang="ko-KR" altLang="en-US" sz="1200" spc="26" dirty="0">
                <a:solidFill>
                  <a:srgbClr val="000000"/>
                </a:solidFill>
                <a:latin typeface="Pretendard Regular"/>
              </a:rPr>
              <a:t> 산출</a:t>
            </a:r>
            <a:r>
              <a:rPr lang="en-US" altLang="ko-KR" sz="1200" spc="26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spc="26" dirty="0">
                <a:solidFill>
                  <a:srgbClr val="000000"/>
                </a:solidFill>
                <a:latin typeface="Pretendard Regular"/>
              </a:rPr>
              <a:t>* </a:t>
            </a:r>
            <a:r>
              <a:rPr lang="ko-KR" altLang="en-US" sz="1200" b="0" i="0" u="none" strike="noStrike" spc="26" dirty="0">
                <a:solidFill>
                  <a:srgbClr val="000000"/>
                </a:solidFill>
                <a:latin typeface="Pretendard Regular"/>
              </a:rPr>
              <a:t>상품페이지 </a:t>
            </a:r>
            <a:r>
              <a:rPr lang="ko-KR" altLang="en-US" sz="1200" b="0" i="0" u="none" strike="noStrike" spc="26" dirty="0" err="1">
                <a:solidFill>
                  <a:srgbClr val="000000"/>
                </a:solidFill>
                <a:latin typeface="Pretendard Regular"/>
              </a:rPr>
              <a:t>복붙하기</a:t>
            </a:r>
            <a:r>
              <a:rPr lang="ko-KR" altLang="en-US" sz="1200" b="0" i="0" u="none" strike="noStrike" spc="26" dirty="0">
                <a:solidFill>
                  <a:srgbClr val="000000"/>
                </a:solidFill>
                <a:latin typeface="Pretendard Regular"/>
              </a:rPr>
              <a:t> 용이하도록 텍스트 파일로 결과물 산출</a:t>
            </a:r>
            <a:endParaRPr lang="en" altLang="ko-KR" sz="1200" b="0" i="0" u="none" strike="noStrike" spc="26" dirty="0">
              <a:solidFill>
                <a:srgbClr val="000000"/>
              </a:solidFill>
              <a:latin typeface="Pretendard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40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Vs Code: </a:t>
            </a:r>
            <a:r>
              <a:rPr lang="ko-KR" altLang="en-US" dirty="0" err="1"/>
              <a:t>streamlit</a:t>
            </a:r>
            <a:r>
              <a:rPr lang="ko-KR" altLang="en-US" dirty="0"/>
              <a:t> </a:t>
            </a:r>
            <a:r>
              <a:rPr lang="ko-KR" altLang="en-US" dirty="0" err="1"/>
              <a:t>run</a:t>
            </a:r>
            <a:r>
              <a:rPr lang="ko-KR" altLang="en-US" dirty="0"/>
              <a:t> app/app.py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*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정리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건당 작성 시간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3.5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시간에서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3.5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분으로 단축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(200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 기준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56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구현 과정에서의 주안점</a:t>
            </a:r>
            <a:r>
              <a:rPr lang="en-US" altLang="ko-KR" dirty="0"/>
              <a:t>]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실제 사람이 하는 과정과 최대한 비슷하게 프로그램을 제작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엄격한 아마존 규격에 맞출 수 있게 </a:t>
            </a:r>
            <a:r>
              <a:rPr lang="ko-KR" altLang="en-US" sz="1200" dirty="0" err="1"/>
              <a:t>리스팅을</a:t>
            </a:r>
            <a:r>
              <a:rPr lang="ko-KR" altLang="en-US" sz="1200" dirty="0"/>
              <a:t> 생성할 수 있도록 함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사용자가 필요한 정보를 최대한 많이 줄 수 있도록 설계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한눈에 볼 수 있는 </a:t>
            </a:r>
            <a:r>
              <a:rPr lang="en-US" altLang="ko-KR" sz="1200" dirty="0"/>
              <a:t>UI/UX </a:t>
            </a:r>
            <a:r>
              <a:rPr lang="ko-KR" altLang="en-US" sz="1200" dirty="0"/>
              <a:t>구현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7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MVP /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리스팅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초안 생성 과정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받은 데이터를 정제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연관성 체크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사용할 키워드 선정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파트별로 키워드 분배 </a:t>
            </a:r>
            <a:r>
              <a:rPr lang="en-US" altLang="ko-KR" dirty="0"/>
              <a:t>-&gt; Title, BP,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주어진 키워드 </a:t>
            </a:r>
            <a:r>
              <a:rPr lang="en-US" altLang="ko-KR" dirty="0"/>
              <a:t>+ </a:t>
            </a:r>
            <a:r>
              <a:rPr lang="ko-KR" altLang="en-US" dirty="0"/>
              <a:t>규칙 프롬프트 </a:t>
            </a:r>
            <a:r>
              <a:rPr lang="en-US" altLang="ko-KR" dirty="0"/>
              <a:t>-&gt; </a:t>
            </a:r>
            <a:r>
              <a:rPr lang="ko-KR" altLang="en-US" dirty="0" err="1"/>
              <a:t>리스팅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 </a:t>
            </a:r>
            <a:r>
              <a:rPr lang="ko-KR" altLang="en-US" dirty="0"/>
              <a:t>실제 제품정보와 비교를 통해 사실과 아닌 부분을 수정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43FCF-78BB-4B9F-BA0F-C0DF2AE0FA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2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5A74D-D2A1-393E-1BA6-252004F9A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449956-F411-043C-DDD6-FEB35FBAE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173764-7E34-6E8B-5231-B113ED9C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9CE412-F177-3605-4C02-66E53A7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4D417-EAAD-6B81-BB69-33686E61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49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BDD67-1B81-4474-7F66-1AFFEFA6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3AD7E2-C3BA-3E87-C8A0-43264A0D8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DF0B13-0F2B-B459-FECF-FF886A1B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6A93A-9D84-3D8D-A66D-F8CF1F842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E1902-1F45-07EC-7A1E-AFEC33B2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92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055509-1B56-C352-F977-24445104E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E342B-B385-8678-B539-5C0656D99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BD1D1-3718-37DA-23CD-C24E757F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A1E4C-68F8-13B8-9363-FEE1D2D1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01C7F8-DC04-5F7A-247A-9284FA58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56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A456B-28FA-520D-D483-FDA6CB86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304EA-812B-2BB2-AACB-C3A4E37F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725B68-5DC8-C6EE-86DF-8826B428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00C723-9916-3561-E26D-58306373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D263CF-638F-E133-D3C1-2C1720FE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7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B3FB8-0C7C-8E11-31C3-51A86564D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82592F-A452-197C-739A-3799EF1EB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E2625-8A00-9BBB-A355-34F657B5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CD178B-32BF-9265-DCAF-385F0560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42E1D-5093-B687-E47B-FDB65B02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3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0D84E-0C34-54DC-8571-7CF9449C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6A34EC-6E2B-55B6-4366-73BBABDB3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E05D2F-2BDD-19D9-3FAC-0F915BCB1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EF8ECA-2C02-B6C1-15D9-5211FCB8B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96687C-9F65-2657-5973-EF9F0649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784B9-979F-16FB-2871-BFE514F7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8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E109-E89D-8BB7-8AFA-848B9F83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1868A-EAFD-7A33-AFBB-8165E9CEB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3E818D-956A-D967-638E-1018D4B2B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E84756-AC2E-B959-D91C-170E498F0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33B0ED-90EF-9258-561E-2F93BFBF0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C83171-9357-0865-CB37-CD5B5C52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406CE-E4C4-3B83-93B3-F5BC7648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D7091-C9FF-5474-B119-D4324316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93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B459F-E3A3-8AF4-D693-AE9BD137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400510-01FC-11D3-E45C-EC284680E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4BD193-DC58-617A-6A96-EAFEA970D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E78ACE-5589-5135-E75E-EE383C0C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9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70B99F-0866-9A87-0D43-534D4DAE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1A87F4-D05D-743A-84FB-BF79BDA8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3CB8E-6B5D-58F0-49E8-CD4E5682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33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29BB4-CBA1-F641-0D6D-1BD19BBD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4EC9E-63C8-3D52-ACBD-D09A6AFB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75854-4181-46B0-81CD-9D7F6584C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B3E4C4-A3FE-4F78-2BA4-0114CBE96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3A609-09FE-5081-53F1-76BEC06F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DDDF1A-FA9A-1A75-EA70-33ACA81F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3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86E7D-E4AA-4784-D0F7-DFD28A3D4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9967CF-F58C-5EC4-75AF-40CD19C13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B3B2E5-A211-9A30-5071-A66FF0DF6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65DEBC-6DB6-2B99-393D-15B71F00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FDCE18-A3CF-1055-0BF1-54E7C3D8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8BA359-4DDD-62C4-E7AC-54564FE6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74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929E78-E3AE-5AA2-B500-574D1D35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CDBBC5-19A4-B2A5-7946-085C37E3E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3EFBFF-150B-2503-8E9E-B2D7A9997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EFA5-BCE8-4DAA-A161-221A0D514A8C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0048B-01A0-06F1-52C8-EB0E17055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B8611-376E-73E1-0076-EDDFB9E00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46365-1AB8-46B6-96D9-EDAF4428D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9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8.png"/><Relationship Id="rId1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mazon-seo.streamlit.ap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7C3BB-B567-104D-43B1-921349216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61B9AEA-B651-2B7F-C020-DB6B87688AF4}"/>
              </a:ext>
            </a:extLst>
          </p:cNvPr>
          <p:cNvSpPr/>
          <p:nvPr/>
        </p:nvSpPr>
        <p:spPr>
          <a:xfrm>
            <a:off x="8100898" y="0"/>
            <a:ext cx="4091101" cy="6857999"/>
          </a:xfrm>
          <a:prstGeom prst="rect">
            <a:avLst/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857DB5-82A1-728E-2B8D-D87A9E914249}"/>
              </a:ext>
            </a:extLst>
          </p:cNvPr>
          <p:cNvGrpSpPr/>
          <p:nvPr/>
        </p:nvGrpSpPr>
        <p:grpSpPr>
          <a:xfrm>
            <a:off x="539010" y="953937"/>
            <a:ext cx="5609329" cy="1100916"/>
            <a:chOff x="516294" y="1237192"/>
            <a:chExt cx="5609329" cy="11009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8C2D15-D026-9696-42EC-EE4C68A4E906}"/>
                </a:ext>
              </a:extLst>
            </p:cNvPr>
            <p:cNvSpPr txBox="1"/>
            <p:nvPr/>
          </p:nvSpPr>
          <p:spPr>
            <a:xfrm>
              <a:off x="2468853" y="1545326"/>
              <a:ext cx="36567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리스팅</a:t>
              </a:r>
              <a:r>
                <a:rPr lang="ko-KR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생성 에이전트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D40FF16-3297-1231-34E7-35BF52CF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51" y="1648972"/>
              <a:ext cx="1818701" cy="5506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9E7C46-2BCA-1D19-D3DE-B6DA6C12F274}"/>
                </a:ext>
              </a:extLst>
            </p:cNvPr>
            <p:cNvSpPr txBox="1"/>
            <p:nvPr/>
          </p:nvSpPr>
          <p:spPr>
            <a:xfrm>
              <a:off x="516294" y="1237192"/>
              <a:ext cx="3813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최적의 키워드로 제품 검색 확률을 높여주는</a:t>
              </a:r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, </a:t>
              </a:r>
              <a:endPara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81CE90-6B93-F102-1496-4AB78A978F4C}"/>
                </a:ext>
              </a:extLst>
            </p:cNvPr>
            <p:cNvSpPr txBox="1"/>
            <p:nvPr/>
          </p:nvSpPr>
          <p:spPr>
            <a:xfrm>
              <a:off x="2550749" y="2061109"/>
              <a:ext cx="1013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*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상세 페이지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CF03C0-D27D-41B6-FBF7-CDD753C44EB8}"/>
              </a:ext>
            </a:extLst>
          </p:cNvPr>
          <p:cNvGrpSpPr/>
          <p:nvPr/>
        </p:nvGrpSpPr>
        <p:grpSpPr>
          <a:xfrm>
            <a:off x="549256" y="4780420"/>
            <a:ext cx="3551208" cy="1400642"/>
            <a:chOff x="605501" y="4738772"/>
            <a:chExt cx="3551208" cy="14006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4BC6C8-7EDB-DDA3-7583-8831996411CC}"/>
                </a:ext>
              </a:extLst>
            </p:cNvPr>
            <p:cNvSpPr txBox="1"/>
            <p:nvPr/>
          </p:nvSpPr>
          <p:spPr>
            <a:xfrm>
              <a:off x="605501" y="4738772"/>
              <a:ext cx="3551208" cy="777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|</a:t>
              </a:r>
              <a:r>
                <a:rPr lang="ko-KR" altLang="en-US" sz="14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최종 프로젝트</a:t>
              </a:r>
              <a:r>
                <a:rPr lang="en-US" altLang="ko-KR" sz="14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|</a:t>
              </a:r>
              <a:endParaRPr lang="ko-KR" altLang="en-US" sz="1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AI</a:t>
              </a:r>
              <a:r>
                <a:rPr lang="ko-KR" altLang="en-US" sz="12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기반 데이터분석가 양성과정</a:t>
              </a:r>
              <a:r>
                <a:rPr lang="en-US" altLang="ko-KR" sz="12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(</a:t>
              </a:r>
              <a:r>
                <a:rPr lang="en-US" altLang="ko-KR" sz="1200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SeSac</a:t>
              </a:r>
              <a:r>
                <a:rPr lang="en-US" altLang="ko-KR" sz="12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ko-KR" altLang="en-US" sz="12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서초캠퍼스</a:t>
              </a:r>
              <a:r>
                <a:rPr lang="en-US" altLang="ko-KR" sz="12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0DBBFE-7187-DDB0-551B-64F63FFD6567}"/>
                </a:ext>
              </a:extLst>
            </p:cNvPr>
            <p:cNvSpPr txBox="1"/>
            <p:nvPr/>
          </p:nvSpPr>
          <p:spPr>
            <a:xfrm>
              <a:off x="624553" y="5862415"/>
              <a:ext cx="499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기간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A4F88B-FB89-4ED0-90D0-2B03E9A6D849}"/>
                </a:ext>
              </a:extLst>
            </p:cNvPr>
            <p:cNvSpPr txBox="1"/>
            <p:nvPr/>
          </p:nvSpPr>
          <p:spPr>
            <a:xfrm>
              <a:off x="1224628" y="5862415"/>
              <a:ext cx="238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2025.09.15 ~ 2025.09.28</a:t>
              </a:r>
              <a:endPara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BE9C0-BC9D-955E-4758-BD867A28F9E1}"/>
                </a:ext>
              </a:extLst>
            </p:cNvPr>
            <p:cNvSpPr txBox="1"/>
            <p:nvPr/>
          </p:nvSpPr>
          <p:spPr>
            <a:xfrm>
              <a:off x="624553" y="5585416"/>
              <a:ext cx="600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Team</a:t>
              </a:r>
              <a:endPara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FB8DAB-FCA8-3398-4515-999DDFDA11A4}"/>
                </a:ext>
              </a:extLst>
            </p:cNvPr>
            <p:cNvSpPr txBox="1"/>
            <p:nvPr/>
          </p:nvSpPr>
          <p:spPr>
            <a:xfrm>
              <a:off x="1224628" y="5585416"/>
              <a:ext cx="2385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김정수</a:t>
              </a:r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오준석</a:t>
              </a:r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조성희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32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FD1A1-7230-5632-7CCA-39B8149A9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30435C-8A22-DBB7-B58F-CC9C956BDCEE}"/>
              </a:ext>
            </a:extLst>
          </p:cNvPr>
          <p:cNvSpPr/>
          <p:nvPr/>
        </p:nvSpPr>
        <p:spPr>
          <a:xfrm>
            <a:off x="3706042" y="0"/>
            <a:ext cx="848595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DEF9B27-392D-4E8E-1317-6E6A8A5DA2BF}"/>
              </a:ext>
            </a:extLst>
          </p:cNvPr>
          <p:cNvGrpSpPr/>
          <p:nvPr/>
        </p:nvGrpSpPr>
        <p:grpSpPr>
          <a:xfrm>
            <a:off x="3889532" y="1295756"/>
            <a:ext cx="8129163" cy="4266487"/>
            <a:chOff x="5117537" y="1446215"/>
            <a:chExt cx="8129163" cy="4266487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D618F8B-87C0-37BA-7679-88ECBB0CF256}"/>
                </a:ext>
              </a:extLst>
            </p:cNvPr>
            <p:cNvGrpSpPr/>
            <p:nvPr/>
          </p:nvGrpSpPr>
          <p:grpSpPr>
            <a:xfrm>
              <a:off x="5117537" y="1446215"/>
              <a:ext cx="2750101" cy="3620406"/>
              <a:chOff x="5117537" y="1446215"/>
              <a:chExt cx="2750101" cy="3620406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DFC7725D-0706-FE75-78F0-4388F6202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b="33457"/>
              <a:stretch>
                <a:fillRect/>
              </a:stretch>
            </p:blipFill>
            <p:spPr>
              <a:xfrm>
                <a:off x="5117537" y="1446215"/>
                <a:ext cx="2750101" cy="362040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877939-97F5-0341-C3B2-B91BBE0AA20C}"/>
                  </a:ext>
                </a:extLst>
              </p:cNvPr>
              <p:cNvSpPr/>
              <p:nvPr/>
            </p:nvSpPr>
            <p:spPr>
              <a:xfrm>
                <a:off x="5117538" y="1868236"/>
                <a:ext cx="2741526" cy="589849"/>
              </a:xfrm>
              <a:prstGeom prst="rect">
                <a:avLst/>
              </a:prstGeom>
              <a:noFill/>
              <a:ln w="19050">
                <a:solidFill>
                  <a:srgbClr val="0087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40CF267-8404-C4B0-9757-C00DAD2248D1}"/>
                  </a:ext>
                </a:extLst>
              </p:cNvPr>
              <p:cNvSpPr/>
              <p:nvPr/>
            </p:nvSpPr>
            <p:spPr>
              <a:xfrm>
                <a:off x="5117538" y="2496280"/>
                <a:ext cx="2741526" cy="589849"/>
              </a:xfrm>
              <a:prstGeom prst="rect">
                <a:avLst/>
              </a:prstGeom>
              <a:noFill/>
              <a:ln w="19050">
                <a:solidFill>
                  <a:srgbClr val="0087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4C63AB0-492D-629B-37AD-74E41B4D406B}"/>
                  </a:ext>
                </a:extLst>
              </p:cNvPr>
              <p:cNvSpPr/>
              <p:nvPr/>
            </p:nvSpPr>
            <p:spPr>
              <a:xfrm>
                <a:off x="5117538" y="3124324"/>
                <a:ext cx="2741526" cy="1942297"/>
              </a:xfrm>
              <a:prstGeom prst="rect">
                <a:avLst/>
              </a:prstGeom>
              <a:noFill/>
              <a:ln w="19050">
                <a:solidFill>
                  <a:srgbClr val="0087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085E3C35-4DCE-7E20-DA1A-0D4F8D718048}"/>
                </a:ext>
              </a:extLst>
            </p:cNvPr>
            <p:cNvGrpSpPr/>
            <p:nvPr/>
          </p:nvGrpSpPr>
          <p:grpSpPr>
            <a:xfrm>
              <a:off x="7900017" y="1446216"/>
              <a:ext cx="2902982" cy="4266486"/>
              <a:chOff x="-3904" y="4326534"/>
              <a:chExt cx="2902982" cy="4266486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76B0A018-56C5-994C-BA5F-5D72D6B4C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28771" b="20746"/>
              <a:stretch>
                <a:fillRect/>
              </a:stretch>
            </p:blipFill>
            <p:spPr>
              <a:xfrm>
                <a:off x="4671" y="4326534"/>
                <a:ext cx="2894407" cy="4266486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5B4A3EA-98C1-7D83-17D6-D4A1A6D0B1B8}"/>
                  </a:ext>
                </a:extLst>
              </p:cNvPr>
              <p:cNvSpPr/>
              <p:nvPr/>
            </p:nvSpPr>
            <p:spPr>
              <a:xfrm>
                <a:off x="-3904" y="4734652"/>
                <a:ext cx="2769876" cy="3858368"/>
              </a:xfrm>
              <a:prstGeom prst="rect">
                <a:avLst/>
              </a:prstGeom>
              <a:noFill/>
              <a:ln w="19050">
                <a:solidFill>
                  <a:srgbClr val="0087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3F2F60E5-9F4D-A438-95CB-4A727E623FFC}"/>
                </a:ext>
              </a:extLst>
            </p:cNvPr>
            <p:cNvGrpSpPr/>
            <p:nvPr/>
          </p:nvGrpSpPr>
          <p:grpSpPr>
            <a:xfrm>
              <a:off x="10718594" y="1459143"/>
              <a:ext cx="2528106" cy="2706502"/>
              <a:chOff x="8048141" y="5562281"/>
              <a:chExt cx="2778896" cy="2974989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7748BBE-F833-4766-93EE-1E4F4DFB9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44736"/>
              <a:stretch>
                <a:fillRect/>
              </a:stretch>
            </p:blipFill>
            <p:spPr>
              <a:xfrm>
                <a:off x="8048141" y="5562281"/>
                <a:ext cx="2778896" cy="297498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D1593DB-2714-13A2-E2D9-EA348731A320}"/>
                  </a:ext>
                </a:extLst>
              </p:cNvPr>
              <p:cNvSpPr/>
              <p:nvPr/>
            </p:nvSpPr>
            <p:spPr>
              <a:xfrm>
                <a:off x="8057161" y="5994965"/>
                <a:ext cx="2769876" cy="2542305"/>
              </a:xfrm>
              <a:prstGeom prst="rect">
                <a:avLst/>
              </a:prstGeom>
              <a:noFill/>
              <a:ln w="19050">
                <a:solidFill>
                  <a:srgbClr val="0087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21E4D5-8C4C-6AA8-F00A-6556830A7FB7}"/>
              </a:ext>
            </a:extLst>
          </p:cNvPr>
          <p:cNvSpPr txBox="1"/>
          <p:nvPr/>
        </p:nvSpPr>
        <p:spPr>
          <a:xfrm>
            <a:off x="135303" y="103382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Validation</a:t>
            </a:r>
            <a:endParaRPr lang="ko-KR" altLang="en-US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1B527-2FFC-E059-913A-35268DCC7FB7}"/>
              </a:ext>
            </a:extLst>
          </p:cNvPr>
          <p:cNvSpPr txBox="1"/>
          <p:nvPr/>
        </p:nvSpPr>
        <p:spPr>
          <a:xfrm>
            <a:off x="2115084" y="25058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검증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FAA10F-F076-6852-692D-B1153D840AC2}"/>
              </a:ext>
            </a:extLst>
          </p:cNvPr>
          <p:cNvGrpSpPr/>
          <p:nvPr/>
        </p:nvGrpSpPr>
        <p:grpSpPr>
          <a:xfrm>
            <a:off x="135303" y="1702319"/>
            <a:ext cx="3404082" cy="3756532"/>
            <a:chOff x="82904" y="1295756"/>
            <a:chExt cx="3404082" cy="3756532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437B9F0-A8A6-B2AC-623E-ECFB4EEAA612}"/>
                </a:ext>
              </a:extLst>
            </p:cNvPr>
            <p:cNvGrpSpPr/>
            <p:nvPr/>
          </p:nvGrpSpPr>
          <p:grpSpPr>
            <a:xfrm>
              <a:off x="125669" y="1596843"/>
              <a:ext cx="3361317" cy="2712578"/>
              <a:chOff x="-749971" y="4865014"/>
              <a:chExt cx="5174222" cy="398597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3178C74C-F9B0-0AA8-DD06-49394B005972}"/>
                  </a:ext>
                </a:extLst>
              </p:cNvPr>
              <p:cNvGrpSpPr/>
              <p:nvPr/>
            </p:nvGrpSpPr>
            <p:grpSpPr>
              <a:xfrm>
                <a:off x="-749971" y="4865014"/>
                <a:ext cx="5174222" cy="3985971"/>
                <a:chOff x="1066481" y="1308463"/>
                <a:chExt cx="6558843" cy="4793929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13A81926-213F-31AF-6516-1FBF31F1FDE0}"/>
                    </a:ext>
                  </a:extLst>
                </p:cNvPr>
                <p:cNvGrpSpPr/>
                <p:nvPr/>
              </p:nvGrpSpPr>
              <p:grpSpPr>
                <a:xfrm>
                  <a:off x="1066481" y="1308463"/>
                  <a:ext cx="6558843" cy="4793929"/>
                  <a:chOff x="-1414124" y="425315"/>
                  <a:chExt cx="4243485" cy="3101609"/>
                </a:xfrm>
              </p:grpSpPr>
              <p:pic>
                <p:nvPicPr>
                  <p:cNvPr id="45" name="그림 44">
                    <a:extLst>
                      <a:ext uri="{FF2B5EF4-FFF2-40B4-BE49-F238E27FC236}">
                        <a16:creationId xmlns:a16="http://schemas.microsoft.com/office/drawing/2014/main" id="{99285794-B1BC-B0BA-A294-2CEFC35D05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r="48307"/>
                  <a:stretch>
                    <a:fillRect/>
                  </a:stretch>
                </p:blipFill>
                <p:spPr>
                  <a:xfrm>
                    <a:off x="-1414124" y="425315"/>
                    <a:ext cx="3923644" cy="3101609"/>
                  </a:xfrm>
                  <a:prstGeom prst="rect">
                    <a:avLst/>
                  </a:prstGeom>
                </p:spPr>
              </p:pic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D411B741-F276-0271-1FE0-D14D37EE80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l="92074"/>
                  <a:stretch>
                    <a:fillRect/>
                  </a:stretch>
                </p:blipFill>
                <p:spPr>
                  <a:xfrm>
                    <a:off x="2227783" y="425315"/>
                    <a:ext cx="601578" cy="310160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8810A6B-9E82-61E3-A009-C47D6BC84050}"/>
                    </a:ext>
                  </a:extLst>
                </p:cNvPr>
                <p:cNvSpPr/>
                <p:nvPr/>
              </p:nvSpPr>
              <p:spPr>
                <a:xfrm>
                  <a:off x="4769638" y="1730931"/>
                  <a:ext cx="1326362" cy="482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1FB6062-F88A-3A53-87FA-66242487CE05}"/>
                  </a:ext>
                </a:extLst>
              </p:cNvPr>
              <p:cNvGrpSpPr/>
              <p:nvPr/>
            </p:nvGrpSpPr>
            <p:grpSpPr>
              <a:xfrm>
                <a:off x="2004178" y="8383990"/>
                <a:ext cx="2282096" cy="369826"/>
                <a:chOff x="2004178" y="8383990"/>
                <a:chExt cx="2282096" cy="369826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3C18390F-C291-CDD8-23B2-0FEE4821F0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25223" y="8383990"/>
                  <a:ext cx="361051" cy="361051"/>
                </a:xfrm>
                <a:prstGeom prst="ellipse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8857E92-FF88-ACF9-6F80-AD8F993ED8EC}"/>
                    </a:ext>
                  </a:extLst>
                </p:cNvPr>
                <p:cNvSpPr txBox="1"/>
                <p:nvPr/>
              </p:nvSpPr>
              <p:spPr>
                <a:xfrm>
                  <a:off x="2004178" y="8476817"/>
                  <a:ext cx="203008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ko-KR" altLang="en-US" sz="12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출처</a:t>
                  </a:r>
                  <a:r>
                    <a:rPr lang="en-US" altLang="ko-KR" sz="12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200" b="1" dirty="0">
                      <a:solidFill>
                        <a:srgbClr val="187D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Helium10</a:t>
                  </a:r>
                </a:p>
              </p:txBody>
            </p: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7F7A382-6019-D971-4981-FCECE7D4843D}"/>
                </a:ext>
              </a:extLst>
            </p:cNvPr>
            <p:cNvSpPr txBox="1"/>
            <p:nvPr/>
          </p:nvSpPr>
          <p:spPr>
            <a:xfrm>
              <a:off x="82904" y="4313624"/>
              <a:ext cx="307989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*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참고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아마존 </a:t>
              </a:r>
              <a:r>
                <a:rPr lang="ko-KR" altLang="en-US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리스팅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규격 적합 기준은 현재 비공개이고 지속적인 업데이트가 있습니다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Helium 10 LSQ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는 참고지표로 삼고자 첨부하였습니다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endPara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D9F279-7698-192C-4D25-5CE8EF3FE651}"/>
                </a:ext>
              </a:extLst>
            </p:cNvPr>
            <p:cNvSpPr txBox="1"/>
            <p:nvPr/>
          </p:nvSpPr>
          <p:spPr>
            <a:xfrm>
              <a:off x="90848" y="1295756"/>
              <a:ext cx="309743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리스팅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체크 리스트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354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3751-465E-380B-08F6-8FF5E934A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4D16C229-892A-9A0C-D56A-76079CA2C0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" r="26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04C5FC-E57B-60F3-C7AA-FD3A0EFEB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8592" y="4880925"/>
            <a:ext cx="2144697" cy="738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실제 사람이 하는 과정과 최대한 비슷하게 제작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9BC67-111F-BEAD-CDE8-F48A6A5B7DCE}"/>
              </a:ext>
            </a:extLst>
          </p:cNvPr>
          <p:cNvSpPr txBox="1"/>
          <p:nvPr/>
        </p:nvSpPr>
        <p:spPr>
          <a:xfrm>
            <a:off x="3777501" y="943921"/>
            <a:ext cx="4365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프로그램 구현 과정 주안점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B0673C-C53C-0731-F7B3-11781F1F01FC}"/>
              </a:ext>
            </a:extLst>
          </p:cNvPr>
          <p:cNvGrpSpPr/>
          <p:nvPr/>
        </p:nvGrpSpPr>
        <p:grpSpPr>
          <a:xfrm>
            <a:off x="3382197" y="2047678"/>
            <a:ext cx="3074633" cy="3333793"/>
            <a:chOff x="3382197" y="2047678"/>
            <a:chExt cx="3074633" cy="33337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93B232-11CA-2237-D704-9EC1F79CC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2197" y="2047678"/>
              <a:ext cx="3074633" cy="2305975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56FDA50-6327-0B3C-D9CD-CC04CB65FAFB}"/>
                </a:ext>
              </a:extLst>
            </p:cNvPr>
            <p:cNvGrpSpPr/>
            <p:nvPr/>
          </p:nvGrpSpPr>
          <p:grpSpPr>
            <a:xfrm>
              <a:off x="4175466" y="4138209"/>
              <a:ext cx="1488093" cy="215444"/>
              <a:chOff x="8685716" y="1845979"/>
              <a:chExt cx="1905344" cy="27585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D0207D0-87E1-80E6-A0A2-5E0E05C95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3733" y="1845979"/>
                <a:ext cx="1527327" cy="2616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3DFAC4-5C2F-1928-DE9B-94463DBFC822}"/>
                  </a:ext>
                </a:extLst>
              </p:cNvPr>
              <p:cNvSpPr txBox="1"/>
              <p:nvPr/>
            </p:nvSpPr>
            <p:spPr>
              <a:xfrm>
                <a:off x="8685716" y="1845979"/>
                <a:ext cx="521740" cy="275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출처</a:t>
                </a:r>
                <a:r>
                  <a:rPr lang="en-US" altLang="ko-KR" sz="8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:</a:t>
                </a:r>
                <a:endParaRPr lang="ko-KR" altLang="en-US" sz="8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C710CB-D95F-FD54-C3E5-F743C1D5488B}"/>
                </a:ext>
              </a:extLst>
            </p:cNvPr>
            <p:cNvGrpSpPr/>
            <p:nvPr/>
          </p:nvGrpSpPr>
          <p:grpSpPr>
            <a:xfrm>
              <a:off x="3815453" y="4511593"/>
              <a:ext cx="2144697" cy="869878"/>
              <a:chOff x="3815453" y="4511593"/>
              <a:chExt cx="2144697" cy="86987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460C75-A4F3-DD02-E6E1-C4226EDC2B7F}"/>
                  </a:ext>
                </a:extLst>
              </p:cNvPr>
              <p:cNvSpPr txBox="1"/>
              <p:nvPr/>
            </p:nvSpPr>
            <p:spPr>
              <a:xfrm>
                <a:off x="3815453" y="4858251"/>
                <a:ext cx="21446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엄격한 아마존 규격에    맞춘 </a:t>
                </a:r>
                <a:r>
                  <a:rPr lang="ko-KR" altLang="en-US" sz="1400" dirty="0" err="1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리스팅</a:t>
                </a:r>
                <a:r>
                  <a:rPr lang="ko-KR" altLang="en-US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 생성</a:t>
                </a:r>
                <a:endPara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36B0F1-3739-A7C9-2D5F-556FBBFD143A}"/>
                  </a:ext>
                </a:extLst>
              </p:cNvPr>
              <p:cNvSpPr txBox="1"/>
              <p:nvPr/>
            </p:nvSpPr>
            <p:spPr>
              <a:xfrm>
                <a:off x="3815453" y="4511593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0087EF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규격준수</a:t>
                </a: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AA087D-451C-0D60-07C3-8D1980EBFA63}"/>
              </a:ext>
            </a:extLst>
          </p:cNvPr>
          <p:cNvGrpSpPr/>
          <p:nvPr/>
        </p:nvGrpSpPr>
        <p:grpSpPr>
          <a:xfrm>
            <a:off x="8818075" y="2222956"/>
            <a:ext cx="2492182" cy="3158515"/>
            <a:chOff x="8818075" y="2222956"/>
            <a:chExt cx="2492182" cy="315851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F4D1EBB-5563-5AFB-1119-8D37C12EBA7E}"/>
                </a:ext>
              </a:extLst>
            </p:cNvPr>
            <p:cNvGrpSpPr/>
            <p:nvPr/>
          </p:nvGrpSpPr>
          <p:grpSpPr>
            <a:xfrm>
              <a:off x="9131230" y="4511593"/>
              <a:ext cx="1916215" cy="869878"/>
              <a:chOff x="9131230" y="4511593"/>
              <a:chExt cx="1916215" cy="86987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10FD2D-B90E-BC4F-2318-26B7A79DA14E}"/>
                  </a:ext>
                </a:extLst>
              </p:cNvPr>
              <p:cNvSpPr txBox="1"/>
              <p:nvPr/>
            </p:nvSpPr>
            <p:spPr>
              <a:xfrm>
                <a:off x="9131230" y="4858251"/>
                <a:ext cx="19162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한눈에 볼 수 있는 </a:t>
                </a:r>
                <a:r>
                  <a:rPr lang="en-US" altLang="ko-KR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UI/UX </a:t>
                </a:r>
                <a:r>
                  <a:rPr lang="ko-KR" altLang="en-US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구현</a:t>
                </a:r>
                <a:endPara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9F9A8D-0BC8-8B65-749C-8FE40D1BD6EE}"/>
                  </a:ext>
                </a:extLst>
              </p:cNvPr>
              <p:cNvSpPr txBox="1"/>
              <p:nvPr/>
            </p:nvSpPr>
            <p:spPr>
              <a:xfrm>
                <a:off x="9131230" y="4511593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>
                    <a:solidFill>
                      <a:srgbClr val="0087EF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직관성</a:t>
                </a:r>
                <a:endPara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D800BD2-BCE0-A71D-9621-E14EA493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18075" y="2222956"/>
              <a:ext cx="2492182" cy="186913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02C5374-0D7D-276E-CFFF-C9B21AB15F9E}"/>
              </a:ext>
            </a:extLst>
          </p:cNvPr>
          <p:cNvGrpSpPr/>
          <p:nvPr/>
        </p:nvGrpSpPr>
        <p:grpSpPr>
          <a:xfrm>
            <a:off x="6565104" y="2222955"/>
            <a:ext cx="2144697" cy="3158516"/>
            <a:chOff x="6565104" y="2222955"/>
            <a:chExt cx="2144697" cy="315851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19271AB-05D0-DFD5-1A1A-0C5E4914FB41}"/>
                </a:ext>
              </a:extLst>
            </p:cNvPr>
            <p:cNvGrpSpPr/>
            <p:nvPr/>
          </p:nvGrpSpPr>
          <p:grpSpPr>
            <a:xfrm>
              <a:off x="6565104" y="4511593"/>
              <a:ext cx="2144697" cy="869878"/>
              <a:chOff x="6565104" y="4511593"/>
              <a:chExt cx="2144697" cy="86987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B3780F-84DF-DC8E-3879-701BB06E1700}"/>
                  </a:ext>
                </a:extLst>
              </p:cNvPr>
              <p:cNvSpPr txBox="1"/>
              <p:nvPr/>
            </p:nvSpPr>
            <p:spPr>
              <a:xfrm>
                <a:off x="6565104" y="4858251"/>
                <a:ext cx="21446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사용자가 필요한 정보를 최대한 포함하도록 설계</a:t>
                </a:r>
                <a:endPara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9CF070-63D0-6680-4EC0-18C225106DE9}"/>
                  </a:ext>
                </a:extLst>
              </p:cNvPr>
              <p:cNvSpPr txBox="1"/>
              <p:nvPr/>
            </p:nvSpPr>
            <p:spPr>
              <a:xfrm>
                <a:off x="6565104" y="4511593"/>
                <a:ext cx="1005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0087EF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정보수집</a:t>
                </a: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150D880-CF95-AD2B-23FD-6FCAC489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4" t="28519" r="28286" b="26311"/>
            <a:stretch>
              <a:fillRect/>
            </a:stretch>
          </p:blipFill>
          <p:spPr>
            <a:xfrm>
              <a:off x="6708567" y="2222955"/>
              <a:ext cx="1723880" cy="1865036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9516AF0-8050-0C6B-D2B8-C4389E76F43C}"/>
              </a:ext>
            </a:extLst>
          </p:cNvPr>
          <p:cNvSpPr txBox="1"/>
          <p:nvPr/>
        </p:nvSpPr>
        <p:spPr>
          <a:xfrm>
            <a:off x="5162278" y="632092"/>
            <a:ext cx="3378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키워드 기반 </a:t>
            </a:r>
            <a:r>
              <a:rPr lang="ko-KR" altLang="en-US" sz="14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1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최적화 에이전트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3F6FDD2-55C5-0124-A7F7-E5BAAAEB0F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889" y="662161"/>
            <a:ext cx="1073388" cy="32498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75B998F-5DB3-F8E9-C4E7-87F8745570DC}"/>
              </a:ext>
            </a:extLst>
          </p:cNvPr>
          <p:cNvGrpSpPr/>
          <p:nvPr/>
        </p:nvGrpSpPr>
        <p:grpSpPr>
          <a:xfrm>
            <a:off x="479394" y="2222955"/>
            <a:ext cx="2785476" cy="2657970"/>
            <a:chOff x="479394" y="2222955"/>
            <a:chExt cx="2785476" cy="26579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2D5F3F-B61E-40C7-2F24-5E25C1C26835}"/>
                </a:ext>
              </a:extLst>
            </p:cNvPr>
            <p:cNvSpPr txBox="1"/>
            <p:nvPr/>
          </p:nvSpPr>
          <p:spPr>
            <a:xfrm>
              <a:off x="1007645" y="4511593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자동화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D81959-5859-349D-BDB3-B49763A6C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94" y="2222955"/>
              <a:ext cx="2785476" cy="232068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3149CEF-778F-E635-BB11-63747688DCDC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</p:spTree>
    <p:extLst>
      <p:ext uri="{BB962C8B-B14F-4D97-AF65-F5344CB8AC3E}">
        <p14:creationId xmlns:p14="http://schemas.microsoft.com/office/powerpoint/2010/main" val="214292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0FB36-41B0-6131-1690-8A1683DD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" r="26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11247-3FA5-BAB0-D7C0-02E9F5615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184" y="1901930"/>
            <a:ext cx="8538882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받은 데이터를 정제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연관성 체크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사용할 키워드 선정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파트별로 키워드 분배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Title, BP, Description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주어진 키워드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+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규칙 프롬프트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생성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선택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실제 제품정보와 비교를 통해 사실과 아닌 부분을 수정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1EEEB88-A4AD-A050-E3F1-B4170A75CB39}"/>
              </a:ext>
            </a:extLst>
          </p:cNvPr>
          <p:cNvSpPr txBox="1">
            <a:spLocks/>
          </p:cNvSpPr>
          <p:nvPr/>
        </p:nvSpPr>
        <p:spPr>
          <a:xfrm>
            <a:off x="575240" y="1125224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MVP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9DE635-3E05-43A9-65D3-CA6DB80C87D1}"/>
              </a:ext>
            </a:extLst>
          </p:cNvPr>
          <p:cNvSpPr txBox="1">
            <a:spLocks/>
          </p:cNvSpPr>
          <p:nvPr/>
        </p:nvSpPr>
        <p:spPr>
          <a:xfrm>
            <a:off x="1649438" y="1178843"/>
            <a:ext cx="2482049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Pretendard" panose="02000503000000020004" pitchFamily="2" charset="-127"/>
              </a:rPr>
              <a:t>리스팅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Pretendard" panose="02000503000000020004" pitchFamily="2" charset="-127"/>
              </a:rPr>
              <a:t> 초안 생성 과정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BCDAB-4F9F-612A-B90B-1E6C42AD39CB}"/>
              </a:ext>
            </a:extLst>
          </p:cNvPr>
          <p:cNvCxnSpPr>
            <a:cxnSpLocks/>
          </p:cNvCxnSpPr>
          <p:nvPr/>
        </p:nvCxnSpPr>
        <p:spPr>
          <a:xfrm>
            <a:off x="1038686" y="2059620"/>
            <a:ext cx="0" cy="3222594"/>
          </a:xfrm>
          <a:prstGeom prst="line">
            <a:avLst/>
          </a:prstGeom>
          <a:ln w="19050">
            <a:solidFill>
              <a:srgbClr val="0087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78BAC2-0ED3-FA20-C02E-B4C662AA6232}"/>
              </a:ext>
            </a:extLst>
          </p:cNvPr>
          <p:cNvSpPr/>
          <p:nvPr/>
        </p:nvSpPr>
        <p:spPr>
          <a:xfrm>
            <a:off x="8788893" y="0"/>
            <a:ext cx="3403107" cy="6858000"/>
          </a:xfrm>
          <a:prstGeom prst="rect">
            <a:avLst/>
          </a:prstGeom>
          <a:solidFill>
            <a:srgbClr val="F9F9FB"/>
          </a:solidFill>
          <a:ln w="19050">
            <a:solidFill>
              <a:srgbClr val="0087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9B8951-0F17-A8CB-FB67-CF37B159C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6" t="1048" r="1254" b="2933"/>
          <a:stretch>
            <a:fillRect/>
          </a:stretch>
        </p:blipFill>
        <p:spPr>
          <a:xfrm>
            <a:off x="9442119" y="114299"/>
            <a:ext cx="2034223" cy="66060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37BA91-1FCD-7E29-8FAD-767853B6B860}"/>
              </a:ext>
            </a:extLst>
          </p:cNvPr>
          <p:cNvSpPr txBox="1"/>
          <p:nvPr/>
        </p:nvSpPr>
        <p:spPr>
          <a:xfrm>
            <a:off x="575240" y="1519204"/>
            <a:ext cx="18128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 err="1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Minimum</a:t>
            </a:r>
            <a:r>
              <a:rPr lang="ko-KR" altLang="en-US" sz="700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700" dirty="0" err="1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Viable</a:t>
            </a:r>
            <a:r>
              <a:rPr lang="ko-KR" altLang="en-US" sz="700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700" dirty="0" err="1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Product</a:t>
            </a:r>
            <a:r>
              <a:rPr lang="ko-KR" altLang="en-US" sz="700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202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4FD3A-D7F4-B5B6-B47C-915632B7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4" r="26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ABBD0-1BF9-52A0-6AC6-81B258037418}"/>
              </a:ext>
            </a:extLst>
          </p:cNvPr>
          <p:cNvSpPr txBox="1"/>
          <p:nvPr/>
        </p:nvSpPr>
        <p:spPr>
          <a:xfrm>
            <a:off x="2451055" y="5394960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186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412695-15DC-B85E-6C77-DB51F5AF04F5}"/>
              </a:ext>
            </a:extLst>
          </p:cNvPr>
          <p:cNvSpPr txBox="1"/>
          <p:nvPr/>
        </p:nvSpPr>
        <p:spPr>
          <a:xfrm>
            <a:off x="9068747" y="538688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151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EA9309B-0DFA-5227-502E-0595854AD1AE}"/>
              </a:ext>
            </a:extLst>
          </p:cNvPr>
          <p:cNvGraphicFramePr>
            <a:graphicFrameLocks noGrp="1"/>
          </p:cNvGraphicFramePr>
          <p:nvPr/>
        </p:nvGraphicFramePr>
        <p:xfrm>
          <a:off x="1326776" y="1832372"/>
          <a:ext cx="2787651" cy="3278505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293348">
                  <a:extLst>
                    <a:ext uri="{9D8B030D-6E8A-4147-A177-3AD203B41FA5}">
                      <a16:colId xmlns:a16="http://schemas.microsoft.com/office/drawing/2014/main" val="2019054803"/>
                    </a:ext>
                  </a:extLst>
                </a:gridCol>
                <a:gridCol w="634975">
                  <a:extLst>
                    <a:ext uri="{9D8B030D-6E8A-4147-A177-3AD203B41FA5}">
                      <a16:colId xmlns:a16="http://schemas.microsoft.com/office/drawing/2014/main" val="2040588214"/>
                    </a:ext>
                  </a:extLst>
                </a:gridCol>
                <a:gridCol w="859328">
                  <a:extLst>
                    <a:ext uri="{9D8B030D-6E8A-4147-A177-3AD203B41FA5}">
                      <a16:colId xmlns:a16="http://schemas.microsoft.com/office/drawing/2014/main" val="35452656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Keywords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Competing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51954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cheap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81743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cheap fans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375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528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78289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child safe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59445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climate keeper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38307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corded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2068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cornado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53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09657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desk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85704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9541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desk fans small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166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30000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84461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duracraft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24051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easy home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87657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fam for dorm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40854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fan 12??183.0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100000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51093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23744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fan 660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979399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D5A94E7-4566-3936-680E-6C6C8395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068850"/>
              </p:ext>
            </p:extLst>
          </p:nvPr>
        </p:nvGraphicFramePr>
        <p:xfrm>
          <a:off x="7739209" y="2311894"/>
          <a:ext cx="3454489" cy="2440305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320889">
                  <a:extLst>
                    <a:ext uri="{9D8B030D-6E8A-4147-A177-3AD203B41FA5}">
                      <a16:colId xmlns:a16="http://schemas.microsoft.com/office/drawing/2014/main" val="1692183644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678326170"/>
                    </a:ext>
                  </a:extLst>
                </a:gridCol>
                <a:gridCol w="797859">
                  <a:extLst>
                    <a:ext uri="{9D8B030D-6E8A-4147-A177-3AD203B41FA5}">
                      <a16:colId xmlns:a16="http://schemas.microsoft.com/office/drawing/2014/main" val="205673568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38445174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Keywords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Search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Volume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Competing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64753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cheap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-0.047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2.521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0.266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49718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child safe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-0.122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-0.572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381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climate keeper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-0.142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-0.613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0.988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9981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corded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-0.125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0.629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37834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desk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12.027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0.627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5.825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3678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duracraft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-0.111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-0.631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81020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easy home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-0.126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2.521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0.247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2571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fam for dorm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-0.128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-0.631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1.019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10095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55597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fan 660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-0.110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-0.632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1.038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254982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1A2AD54B-493F-501A-344B-5E0779C11520}"/>
              </a:ext>
            </a:extLst>
          </p:cNvPr>
          <p:cNvGrpSpPr/>
          <p:nvPr/>
        </p:nvGrpSpPr>
        <p:grpSpPr>
          <a:xfrm>
            <a:off x="4452792" y="1919929"/>
            <a:ext cx="3106940" cy="3224234"/>
            <a:chOff x="4452792" y="1919929"/>
            <a:chExt cx="3106940" cy="3224234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1BDE1F6-A198-B042-8587-8F6827B73B1D}"/>
                </a:ext>
              </a:extLst>
            </p:cNvPr>
            <p:cNvSpPr/>
            <p:nvPr/>
          </p:nvSpPr>
          <p:spPr>
            <a:xfrm>
              <a:off x="5009955" y="3360596"/>
              <a:ext cx="2172089" cy="342900"/>
            </a:xfrm>
            <a:prstGeom prst="rightArrow">
              <a:avLst>
                <a:gd name="adj1" fmla="val 33674"/>
                <a:gd name="adj2" fmla="val 60884"/>
              </a:avLst>
            </a:prstGeom>
            <a:solidFill>
              <a:srgbClr val="0087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EEA004-F3E7-C6BE-ACEA-A975CB57ABED}"/>
                </a:ext>
              </a:extLst>
            </p:cNvPr>
            <p:cNvSpPr txBox="1"/>
            <p:nvPr/>
          </p:nvSpPr>
          <p:spPr>
            <a:xfrm>
              <a:off x="4786216" y="1919929"/>
              <a:ext cx="2440091" cy="1448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1. </a:t>
              </a:r>
              <a:r>
                <a: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사용 불가 키워드 제거</a:t>
              </a:r>
              <a:endParaRPr lang="en-US" altLang="ko-KR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✓ 외국어</a:t>
              </a:r>
              <a:endPara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✓</a:t>
              </a:r>
              <a:r>
                <a:rPr lang="en-US" altLang="ko-KR" sz="1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ko-KR" altLang="en-US" sz="1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복수형 키워드</a:t>
              </a:r>
              <a:endPara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✓</a:t>
              </a:r>
              <a:r>
                <a:rPr lang="en-US" altLang="ko-KR" sz="1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ko-KR" altLang="en-US" sz="1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기호 포함 키워드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2D6772-86F3-DDC0-F4B6-909A65221DC6}"/>
                </a:ext>
              </a:extLst>
            </p:cNvPr>
            <p:cNvSpPr txBox="1"/>
            <p:nvPr/>
          </p:nvSpPr>
          <p:spPr>
            <a:xfrm>
              <a:off x="4452792" y="3836113"/>
              <a:ext cx="3106940" cy="1308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2. </a:t>
              </a:r>
              <a:r>
                <a: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수치 정규화 및 </a:t>
              </a:r>
              <a:r>
                <a:rPr lang="ko-KR" altLang="en-US" b="1" dirty="0" err="1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결측치</a:t>
              </a:r>
              <a:r>
                <a: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제거</a:t>
              </a:r>
              <a:endParaRPr lang="en-US" altLang="ko-KR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algn="ctr"/>
              <a:r>
                <a:rPr lang="en-US" altLang="ko-KR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3. </a:t>
              </a:r>
              <a:r>
                <a: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두 수치를 기반으로 점수</a:t>
              </a:r>
              <a:r>
                <a:rPr lang="en-US" altLang="ko-KR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생성</a:t>
              </a:r>
              <a:endParaRPr lang="en-US" altLang="ko-KR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  (</a:t>
              </a:r>
              <a:r>
                <a:rPr lang="en-US" altLang="ko-KR" sz="1600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sv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+ 1)  / (cp + 1) = vs</a:t>
              </a:r>
              <a:endPara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FF3304-FFBD-3DED-032B-C7D7AD09D186}"/>
              </a:ext>
            </a:extLst>
          </p:cNvPr>
          <p:cNvSpPr/>
          <p:nvPr/>
        </p:nvSpPr>
        <p:spPr>
          <a:xfrm>
            <a:off x="1326776" y="5456319"/>
            <a:ext cx="1309953" cy="235286"/>
          </a:xfrm>
          <a:prstGeom prst="roundRect">
            <a:avLst>
              <a:gd name="adj" fmla="val 50000"/>
            </a:avLst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Raw Data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30A05-BE8F-AD74-ADCA-8E58EAAD9C2B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137A0-79FA-64A9-3870-0165348F4841}"/>
              </a:ext>
            </a:extLst>
          </p:cNvPr>
          <p:cNvSpPr txBox="1"/>
          <p:nvPr/>
        </p:nvSpPr>
        <p:spPr>
          <a:xfrm>
            <a:off x="211256" y="15756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선별</a:t>
            </a:r>
          </a:p>
        </p:txBody>
      </p:sp>
    </p:spTree>
    <p:extLst>
      <p:ext uri="{BB962C8B-B14F-4D97-AF65-F5344CB8AC3E}">
        <p14:creationId xmlns:p14="http://schemas.microsoft.com/office/powerpoint/2010/main" val="1466545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F211836-8F4E-55CA-4278-8BB2BA51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" r="26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66B95-63E7-F39A-7F5E-9508E4233D10}"/>
              </a:ext>
            </a:extLst>
          </p:cNvPr>
          <p:cNvSpPr txBox="1"/>
          <p:nvPr/>
        </p:nvSpPr>
        <p:spPr>
          <a:xfrm>
            <a:off x="1974620" y="525852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151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FA173C-F1A3-6825-5784-F0A1C0A3E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44554"/>
              </p:ext>
            </p:extLst>
          </p:nvPr>
        </p:nvGraphicFramePr>
        <p:xfrm>
          <a:off x="855056" y="1904090"/>
          <a:ext cx="3034541" cy="230505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226093">
                  <a:extLst>
                    <a:ext uri="{9D8B030D-6E8A-4147-A177-3AD203B41FA5}">
                      <a16:colId xmlns:a16="http://schemas.microsoft.com/office/drawing/2014/main" val="1692183644"/>
                    </a:ext>
                  </a:extLst>
                </a:gridCol>
                <a:gridCol w="648076">
                  <a:extLst>
                    <a:ext uri="{9D8B030D-6E8A-4147-A177-3AD203B41FA5}">
                      <a16:colId xmlns:a16="http://schemas.microsoft.com/office/drawing/2014/main" val="678326170"/>
                    </a:ext>
                  </a:extLst>
                </a:gridCol>
                <a:gridCol w="560297">
                  <a:extLst>
                    <a:ext uri="{9D8B030D-6E8A-4147-A177-3AD203B41FA5}">
                      <a16:colId xmlns:a16="http://schemas.microsoft.com/office/drawing/2014/main" val="205673568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38445174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Keywords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SV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64753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cheap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-0.047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2.521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0.266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49718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child safe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-0.122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-0.572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381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climate keeper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-0.142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-0.613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0.988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9981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corded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-0.125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0.629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37834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desk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12.027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0.627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5.825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3678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duracraft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-0.111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-0.631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81020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easy home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-0.126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2.521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0.247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2571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fam for dorm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-0.128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-0.631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1.019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10095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55597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fan 660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-0.110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-0.632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1.038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254982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A59E7E-DFF0-1F7A-BE52-FF53DF0FD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8825"/>
              </p:ext>
            </p:extLst>
          </p:nvPr>
        </p:nvGraphicFramePr>
        <p:xfrm>
          <a:off x="6186488" y="1414249"/>
          <a:ext cx="5546724" cy="33528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365374">
                  <a:extLst>
                    <a:ext uri="{9D8B030D-6E8A-4147-A177-3AD203B41FA5}">
                      <a16:colId xmlns:a16="http://schemas.microsoft.com/office/drawing/2014/main" val="3604982946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862819776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3637478117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87136019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99550996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Keywords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SV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Category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98940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desk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11.616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0.671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5.560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71319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bedside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0.459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-0.529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1.470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7698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table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1.609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1.401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44869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tabletop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0.385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-0.367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1.222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0879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vornado 660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-0.623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1.164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17670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table top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-0.399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1.074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9671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nightstand fan for bedroom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-0.070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-0.594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1.050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98578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best fans for cooling bedroom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0.085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-0.432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9354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fan 660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-0.114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-0.623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2702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duracraft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-0.115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-0.622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51620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countertop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-0.607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9165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intertek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-0.107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-0.614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51391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vornado 660 large air circulator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-0.117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-0.622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10566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52774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honeywell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11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-0.142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-0.626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1.012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7467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7CAE65-0052-BBC3-2400-D615AF6DE883}"/>
              </a:ext>
            </a:extLst>
          </p:cNvPr>
          <p:cNvSpPr txBox="1"/>
          <p:nvPr/>
        </p:nvSpPr>
        <p:spPr>
          <a:xfrm>
            <a:off x="8625463" y="525852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652CA-327A-77A2-AE0F-8BA692093EC9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88538D-5769-1216-AF98-93F538DBDE7E}"/>
              </a:ext>
            </a:extLst>
          </p:cNvPr>
          <p:cNvSpPr txBox="1"/>
          <p:nvPr/>
        </p:nvSpPr>
        <p:spPr>
          <a:xfrm>
            <a:off x="211256" y="15756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선별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64A455-62F2-EF11-01EA-1F05AF0A43A5}"/>
              </a:ext>
            </a:extLst>
          </p:cNvPr>
          <p:cNvGrpSpPr/>
          <p:nvPr/>
        </p:nvGrpSpPr>
        <p:grpSpPr>
          <a:xfrm>
            <a:off x="4048829" y="1905709"/>
            <a:ext cx="1978427" cy="2369880"/>
            <a:chOff x="4117573" y="2008715"/>
            <a:chExt cx="1978427" cy="23698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541167-E709-2420-78AB-EF2B81F03A1E}"/>
                </a:ext>
              </a:extLst>
            </p:cNvPr>
            <p:cNvSpPr txBox="1"/>
            <p:nvPr/>
          </p:nvSpPr>
          <p:spPr>
            <a:xfrm>
              <a:off x="4117573" y="2008715"/>
              <a:ext cx="1978427" cy="236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4. </a:t>
              </a:r>
              <a:r>
                <a: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연관성 컬럼 추가</a:t>
              </a:r>
              <a:endParaRPr lang="en-US" altLang="ko-KR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endParaRPr lang="en-US" altLang="ko-KR" sz="1600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endParaRPr lang="en-US" altLang="ko-KR" sz="1600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endParaRPr lang="en-US" altLang="ko-KR" sz="1600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endParaRPr lang="en-US" altLang="ko-KR" sz="1600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endParaRPr lang="en-US" altLang="ko-KR" sz="1600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endParaRPr lang="en-US" altLang="ko-KR" sz="1600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r>
                <a:rPr lang="en-US" altLang="ko-KR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5. </a:t>
              </a:r>
              <a:r>
                <a: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상위 </a:t>
              </a:r>
              <a:r>
                <a:rPr lang="en-US" altLang="ko-KR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40</a:t>
              </a:r>
              <a:r>
                <a: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개 선정</a:t>
              </a:r>
              <a:endParaRPr lang="en-US" altLang="ko-KR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 (value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score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기준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27DA139-CE68-0B88-1842-F035A55771F9}"/>
                </a:ext>
              </a:extLst>
            </p:cNvPr>
            <p:cNvSpPr/>
            <p:nvPr/>
          </p:nvSpPr>
          <p:spPr>
            <a:xfrm>
              <a:off x="4326337" y="2836507"/>
              <a:ext cx="1560899" cy="416052"/>
            </a:xfrm>
            <a:prstGeom prst="rightArrow">
              <a:avLst>
                <a:gd name="adj1" fmla="val 33674"/>
                <a:gd name="adj2" fmla="val 60884"/>
              </a:avLst>
            </a:prstGeom>
            <a:solidFill>
              <a:srgbClr val="0087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6166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989E39B-CEF8-8524-0D01-44B38CC48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4" r="26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574F0-F7F4-4AE8-3244-04C5E4FCB6FC}"/>
              </a:ext>
            </a:extLst>
          </p:cNvPr>
          <p:cNvSpPr txBox="1"/>
          <p:nvPr/>
        </p:nvSpPr>
        <p:spPr>
          <a:xfrm>
            <a:off x="10068374" y="5647380"/>
            <a:ext cx="75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x22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733A6E-E72F-0CEC-BB79-063BAD28B91F}"/>
              </a:ext>
            </a:extLst>
          </p:cNvPr>
          <p:cNvSpPr txBox="1"/>
          <p:nvPr/>
        </p:nvSpPr>
        <p:spPr>
          <a:xfrm>
            <a:off x="10068374" y="4203052"/>
            <a:ext cx="75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x20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4F480-5981-58E1-8E64-AF354B923CD2}"/>
              </a:ext>
            </a:extLst>
          </p:cNvPr>
          <p:cNvSpPr txBox="1"/>
          <p:nvPr/>
        </p:nvSpPr>
        <p:spPr>
          <a:xfrm>
            <a:off x="10068374" y="2855974"/>
            <a:ext cx="75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51C57-BE12-268D-83FB-98FFBD56ED48}"/>
              </a:ext>
            </a:extLst>
          </p:cNvPr>
          <p:cNvSpPr txBox="1"/>
          <p:nvPr/>
        </p:nvSpPr>
        <p:spPr>
          <a:xfrm>
            <a:off x="10068375" y="1568649"/>
            <a:ext cx="75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x10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AB5CD6E-C1BC-76D9-4782-F4BC7C09A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909363"/>
              </p:ext>
            </p:extLst>
          </p:nvPr>
        </p:nvGraphicFramePr>
        <p:xfrm>
          <a:off x="7919217" y="5125389"/>
          <a:ext cx="2072629" cy="1413315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072629">
                  <a:extLst>
                    <a:ext uri="{9D8B030D-6E8A-4147-A177-3AD203B41FA5}">
                      <a16:colId xmlns:a16="http://schemas.microsoft.com/office/drawing/2014/main" val="3993462867"/>
                    </a:ext>
                  </a:extLst>
                </a:gridCol>
              </a:tblGrid>
              <a:tr h="205748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Leftover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800577960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vornado 660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1965452083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arctic wind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9082264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b001r1rxug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3064773900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713655458"/>
                  </a:ext>
                </a:extLst>
              </a:tr>
              <a:tr h="402551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vornado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660 large whole room air circulator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240767497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E261CAF-43B2-9723-7E19-0B44FC717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571970"/>
              </p:ext>
            </p:extLst>
          </p:nvPr>
        </p:nvGraphicFramePr>
        <p:xfrm>
          <a:off x="549276" y="1907309"/>
          <a:ext cx="5546724" cy="33528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365374">
                  <a:extLst>
                    <a:ext uri="{9D8B030D-6E8A-4147-A177-3AD203B41FA5}">
                      <a16:colId xmlns:a16="http://schemas.microsoft.com/office/drawing/2014/main" val="3604982946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862819776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3637478117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87136019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99550996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Keywords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SV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Category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98940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desk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11.616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0.671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5.560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71319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bedside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-0.529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1.470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7698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1.609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1.401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44869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tabletop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0.385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-0.367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1.222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0879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vornado 660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-0.623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1.164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17670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table top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-0.399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1.074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9671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nightstand fan for bedroom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-0.070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-0.594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1.050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98578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best fans for cooling bedroom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0.085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-0.432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9354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fan 660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-0.114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-0.623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2702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duracraft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-0.115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-0.622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1.034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51620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countertop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-0.607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9165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intertek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-0.107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-0.614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51391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vornado 660 large air circulator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-0.117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-0.622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10566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52774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honeywell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11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-0.142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-0.626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1.012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7467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51BD755-8206-A6BF-F925-A31B057744A3}"/>
              </a:ext>
            </a:extLst>
          </p:cNvPr>
          <p:cNvSpPr txBox="1"/>
          <p:nvPr/>
        </p:nvSpPr>
        <p:spPr>
          <a:xfrm>
            <a:off x="1983169" y="5390389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선정된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개의 키워드들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255946D-72FE-3F94-55AA-AA1E9A8BF2B8}"/>
              </a:ext>
            </a:extLst>
          </p:cNvPr>
          <p:cNvCxnSpPr>
            <a:cxnSpLocks/>
          </p:cNvCxnSpPr>
          <p:nvPr/>
        </p:nvCxnSpPr>
        <p:spPr>
          <a:xfrm flipV="1">
            <a:off x="6219825" y="1662113"/>
            <a:ext cx="1342088" cy="757237"/>
          </a:xfrm>
          <a:prstGeom prst="straightConnector1">
            <a:avLst/>
          </a:prstGeom>
          <a:ln>
            <a:solidFill>
              <a:srgbClr val="0087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644D2D-C7DC-7BFB-F60A-30BCF261C68E}"/>
              </a:ext>
            </a:extLst>
          </p:cNvPr>
          <p:cNvCxnSpPr>
            <a:cxnSpLocks/>
          </p:cNvCxnSpPr>
          <p:nvPr/>
        </p:nvCxnSpPr>
        <p:spPr>
          <a:xfrm flipV="1">
            <a:off x="6391275" y="2913529"/>
            <a:ext cx="1170638" cy="363071"/>
          </a:xfrm>
          <a:prstGeom prst="straightConnector1">
            <a:avLst/>
          </a:prstGeom>
          <a:ln>
            <a:solidFill>
              <a:srgbClr val="0087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33D1726-A291-069F-7006-1516D08DF594}"/>
              </a:ext>
            </a:extLst>
          </p:cNvPr>
          <p:cNvCxnSpPr>
            <a:cxnSpLocks/>
          </p:cNvCxnSpPr>
          <p:nvPr/>
        </p:nvCxnSpPr>
        <p:spPr>
          <a:xfrm>
            <a:off x="6391275" y="4029075"/>
            <a:ext cx="1170638" cy="85725"/>
          </a:xfrm>
          <a:prstGeom prst="straightConnector1">
            <a:avLst/>
          </a:prstGeom>
          <a:ln>
            <a:solidFill>
              <a:srgbClr val="0087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47DBFCC-A8E2-C067-63D5-1F2201F0FC5A}"/>
              </a:ext>
            </a:extLst>
          </p:cNvPr>
          <p:cNvCxnSpPr>
            <a:cxnSpLocks/>
          </p:cNvCxnSpPr>
          <p:nvPr/>
        </p:nvCxnSpPr>
        <p:spPr>
          <a:xfrm>
            <a:off x="6286500" y="4724400"/>
            <a:ext cx="1275413" cy="801979"/>
          </a:xfrm>
          <a:prstGeom prst="straightConnector1">
            <a:avLst/>
          </a:prstGeom>
          <a:ln>
            <a:solidFill>
              <a:srgbClr val="0087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E5629A-F737-09D2-83FE-FD5E00145C0A}"/>
              </a:ext>
            </a:extLst>
          </p:cNvPr>
          <p:cNvSpPr txBox="1"/>
          <p:nvPr/>
        </p:nvSpPr>
        <p:spPr>
          <a:xfrm>
            <a:off x="7299468" y="646391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6. </a:t>
            </a:r>
            <a:r>
              <a:rPr lang="ko-KR" altLang="en-US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선정된 키워드를 각 파트에 분배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8931C53-2725-295B-8E55-1F47053F8241}"/>
              </a:ext>
            </a:extLst>
          </p:cNvPr>
          <p:cNvSpPr/>
          <p:nvPr/>
        </p:nvSpPr>
        <p:spPr>
          <a:xfrm>
            <a:off x="1009781" y="5456319"/>
            <a:ext cx="974875" cy="235286"/>
          </a:xfrm>
          <a:prstGeom prst="roundRect">
            <a:avLst>
              <a:gd name="adj" fmla="val 50000"/>
            </a:avLst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Selected</a:t>
            </a:r>
            <a:endParaRPr lang="ko-KR" altLang="en-US" sz="1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43694B-16D1-2CF7-ADCC-9C69F737E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778508"/>
              </p:ext>
            </p:extLst>
          </p:nvPr>
        </p:nvGraphicFramePr>
        <p:xfrm>
          <a:off x="7919217" y="2433534"/>
          <a:ext cx="2072629" cy="1216512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072629">
                  <a:extLst>
                    <a:ext uri="{9D8B030D-6E8A-4147-A177-3AD203B41FA5}">
                      <a16:colId xmlns:a16="http://schemas.microsoft.com/office/drawing/2014/main" val="3993462867"/>
                    </a:ext>
                  </a:extLst>
                </a:gridCol>
              </a:tblGrid>
              <a:tr h="205748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BP Keyword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1140316322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nightstand fan for bedroom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519027715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tabletop fan for bedroom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2199604346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mini fan for 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2403165525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3551115056"/>
                  </a:ext>
                </a:extLst>
              </a:tr>
              <a:tr h="205748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 inch fans electric 3 speed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72957913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02CC9CF-4F01-DC81-8415-DB959EAA8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360614"/>
              </p:ext>
            </p:extLst>
          </p:nvPr>
        </p:nvGraphicFramePr>
        <p:xfrm>
          <a:off x="7919217" y="3779462"/>
          <a:ext cx="2072629" cy="1216512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072629">
                  <a:extLst>
                    <a:ext uri="{9D8B030D-6E8A-4147-A177-3AD203B41FA5}">
                      <a16:colId xmlns:a16="http://schemas.microsoft.com/office/drawing/2014/main" val="3993462867"/>
                    </a:ext>
                  </a:extLst>
                </a:gridCol>
              </a:tblGrid>
              <a:tr h="205748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Description Keyword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227875191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 inch clip on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2780370317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outlet fan plug 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1277818494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 inch fans electric 3 speed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3048237634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2724131945"/>
                  </a:ext>
                </a:extLst>
              </a:tr>
              <a:tr h="205748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kitchen counter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6713326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F302F5-3AD4-8A47-900F-AFCEF2028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57695"/>
              </p:ext>
            </p:extLst>
          </p:nvPr>
        </p:nvGraphicFramePr>
        <p:xfrm>
          <a:off x="7919217" y="1087606"/>
          <a:ext cx="2072629" cy="1216512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072629">
                  <a:extLst>
                    <a:ext uri="{9D8B030D-6E8A-4147-A177-3AD203B41FA5}">
                      <a16:colId xmlns:a16="http://schemas.microsoft.com/office/drawing/2014/main" val="3993462867"/>
                    </a:ext>
                  </a:extLst>
                </a:gridCol>
              </a:tblGrid>
              <a:tr h="205748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Title Keyword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1971552831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desk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2824290583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1007914033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tabletop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3030884776"/>
                  </a:ext>
                </a:extLst>
              </a:tr>
              <a:tr h="20125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82164202"/>
                  </a:ext>
                </a:extLst>
              </a:tr>
              <a:tr h="205748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honeywell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11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98" marR="7798" marT="7798" marB="0" anchor="ctr"/>
                </a:tc>
                <a:extLst>
                  <a:ext uri="{0D108BD9-81ED-4DB2-BD59-A6C34878D82A}">
                    <a16:rowId xmlns:a16="http://schemas.microsoft.com/office/drawing/2014/main" val="53486347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1A1219-292C-2213-5512-4383A84B3F13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EB65E-8C5B-EC18-BADB-F91A2B12F83D}"/>
              </a:ext>
            </a:extLst>
          </p:cNvPr>
          <p:cNvSpPr txBox="1"/>
          <p:nvPr/>
        </p:nvSpPr>
        <p:spPr>
          <a:xfrm>
            <a:off x="211256" y="15756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선별</a:t>
            </a:r>
          </a:p>
        </p:txBody>
      </p:sp>
    </p:spTree>
    <p:extLst>
      <p:ext uri="{BB962C8B-B14F-4D97-AF65-F5344CB8AC3E}">
        <p14:creationId xmlns:p14="http://schemas.microsoft.com/office/powerpoint/2010/main" val="85326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30BA814B-7F35-48B4-B415-D846A1EB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" r="26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0928E6-D223-254C-7700-D252FC088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" t="28110" r="34383" b="28568"/>
          <a:stretch>
            <a:fillRect/>
          </a:stretch>
        </p:blipFill>
        <p:spPr>
          <a:xfrm>
            <a:off x="233280" y="1203245"/>
            <a:ext cx="7324254" cy="4663954"/>
          </a:xfrm>
          <a:prstGeom prst="roundRect">
            <a:avLst>
              <a:gd name="adj" fmla="val 3723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F592DC-FFF7-0CE8-7E94-4E9FB73B7209}"/>
              </a:ext>
            </a:extLst>
          </p:cNvPr>
          <p:cNvSpPr txBox="1"/>
          <p:nvPr/>
        </p:nvSpPr>
        <p:spPr>
          <a:xfrm>
            <a:off x="211256" y="157567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Feedback</a:t>
            </a:r>
            <a:endParaRPr lang="ko-KR" altLang="en-US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75564E-892F-ADC3-4C0E-6A480F6E7579}"/>
              </a:ext>
            </a:extLst>
          </p:cNvPr>
          <p:cNvSpPr txBox="1"/>
          <p:nvPr/>
        </p:nvSpPr>
        <p:spPr>
          <a:xfrm>
            <a:off x="7264571" y="1567229"/>
            <a:ext cx="155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구현 로직</a:t>
            </a:r>
            <a:endParaRPr lang="en-US" altLang="ko-KR" b="1" dirty="0">
              <a:solidFill>
                <a:srgbClr val="0087E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74D6A4-77E1-7834-8F9B-836B6A3244F4}"/>
              </a:ext>
            </a:extLst>
          </p:cNvPr>
          <p:cNvSpPr/>
          <p:nvPr/>
        </p:nvSpPr>
        <p:spPr>
          <a:xfrm>
            <a:off x="7790814" y="1936561"/>
            <a:ext cx="4146370" cy="558064"/>
          </a:xfrm>
          <a:prstGeom prst="rect">
            <a:avLst/>
          </a:prstGeom>
          <a:solidFill>
            <a:schemeClr val="bg1"/>
          </a:solidFill>
          <a:ln>
            <a:solidFill>
              <a:srgbClr val="0087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피드백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각 파트별로 쪼개서 저장</a:t>
            </a:r>
            <a:endParaRPr lang="en-US" altLang="ko-KR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8CA5D3-8A28-95B5-CBFE-76F3D1BA76DA}"/>
              </a:ext>
            </a:extLst>
          </p:cNvPr>
          <p:cNvSpPr/>
          <p:nvPr/>
        </p:nvSpPr>
        <p:spPr>
          <a:xfrm>
            <a:off x="7790814" y="2608374"/>
            <a:ext cx="4146370" cy="1157977"/>
          </a:xfrm>
          <a:prstGeom prst="rect">
            <a:avLst/>
          </a:prstGeom>
          <a:solidFill>
            <a:schemeClr val="bg1"/>
          </a:solidFill>
          <a:ln>
            <a:solidFill>
              <a:srgbClr val="0087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파트별 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피드백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 있다면 </a:t>
            </a:r>
            <a:endParaRPr lang="en-US" altLang="ko-KR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▼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[regenerate]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돌리고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▼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[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피드백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지우고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▼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[</a:t>
            </a:r>
            <a:r>
              <a:rPr lang="en-US" altLang="ko-KR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feedback_check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돌아감</a:t>
            </a:r>
            <a:endParaRPr lang="en-US" altLang="ko-KR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04452-15B8-8DB5-718B-DE7CF554787A}"/>
              </a:ext>
            </a:extLst>
          </p:cNvPr>
          <p:cNvSpPr/>
          <p:nvPr/>
        </p:nvSpPr>
        <p:spPr>
          <a:xfrm>
            <a:off x="7790814" y="3880101"/>
            <a:ext cx="4146370" cy="576490"/>
          </a:xfrm>
          <a:prstGeom prst="rect">
            <a:avLst/>
          </a:prstGeom>
          <a:solidFill>
            <a:schemeClr val="bg1"/>
          </a:solidFill>
          <a:ln>
            <a:solidFill>
              <a:srgbClr val="0087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3. [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피드백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]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 없다면 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[END]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254956-2AE3-D1AA-68CF-3EF86586E291}"/>
              </a:ext>
            </a:extLst>
          </p:cNvPr>
          <p:cNvSpPr/>
          <p:nvPr/>
        </p:nvSpPr>
        <p:spPr>
          <a:xfrm>
            <a:off x="7790814" y="4570341"/>
            <a:ext cx="4146370" cy="576490"/>
          </a:xfrm>
          <a:prstGeom prst="rect">
            <a:avLst/>
          </a:prstGeom>
          <a:solidFill>
            <a:schemeClr val="bg1"/>
          </a:solidFill>
          <a:ln>
            <a:solidFill>
              <a:srgbClr val="0087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4. </a:t>
            </a:r>
            <a:r>
              <a:rPr lang="ko-KR" altLang="en-US" sz="1600" dirty="0">
                <a:solidFill>
                  <a:schemeClr val="tx1"/>
                </a:solidFill>
              </a:rPr>
              <a:t>다시 </a:t>
            </a:r>
            <a:r>
              <a:rPr lang="en-US" altLang="ko-KR" sz="1600" dirty="0">
                <a:solidFill>
                  <a:schemeClr val="tx1"/>
                </a:solidFill>
              </a:rPr>
              <a:t>[user input]</a:t>
            </a:r>
            <a:r>
              <a:rPr lang="ko-KR" altLang="en-US" sz="1600" dirty="0">
                <a:solidFill>
                  <a:schemeClr val="tx1"/>
                </a:solidFill>
              </a:rPr>
              <a:t>을 받고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[</a:t>
            </a:r>
            <a:r>
              <a:rPr lang="ko-KR" altLang="en-US" sz="1600" dirty="0">
                <a:solidFill>
                  <a:schemeClr val="tx1"/>
                </a:solidFill>
              </a:rPr>
              <a:t>피드백</a:t>
            </a:r>
            <a:r>
              <a:rPr lang="en-US" altLang="ko-KR" sz="1600" dirty="0">
                <a:solidFill>
                  <a:schemeClr val="tx1"/>
                </a:solidFill>
              </a:rPr>
              <a:t>]</a:t>
            </a:r>
            <a:r>
              <a:rPr lang="ko-KR" altLang="en-US" sz="1600" dirty="0">
                <a:solidFill>
                  <a:schemeClr val="tx1"/>
                </a:solidFill>
              </a:rPr>
              <a:t>이 없을 때까지 </a:t>
            </a:r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ko-KR" altLang="en-US" sz="1600" dirty="0">
                <a:solidFill>
                  <a:schemeClr val="tx1"/>
                </a:solidFill>
              </a:rPr>
              <a:t>피드백</a:t>
            </a:r>
            <a:r>
              <a:rPr lang="en-US" altLang="ko-KR" sz="1600" dirty="0">
                <a:solidFill>
                  <a:schemeClr val="tx1"/>
                </a:solidFill>
              </a:rPr>
              <a:t>]</a:t>
            </a:r>
            <a:r>
              <a:rPr lang="ko-KR" altLang="en-US" sz="1600" dirty="0">
                <a:solidFill>
                  <a:schemeClr val="tx1"/>
                </a:solidFill>
              </a:rPr>
              <a:t>을 받음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D603F-79DD-3B7D-37E4-C56A8C05288A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</p:spTree>
    <p:extLst>
      <p:ext uri="{BB962C8B-B14F-4D97-AF65-F5344CB8AC3E}">
        <p14:creationId xmlns:p14="http://schemas.microsoft.com/office/powerpoint/2010/main" val="498547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F9C8-1C67-6BCB-BBE4-E2DEF33E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" r="26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2EDA7-9EA1-A5DC-1D03-B03B22506B55}"/>
              </a:ext>
            </a:extLst>
          </p:cNvPr>
          <p:cNvSpPr txBox="1"/>
          <p:nvPr/>
        </p:nvSpPr>
        <p:spPr>
          <a:xfrm>
            <a:off x="211256" y="157567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Frontend</a:t>
            </a:r>
            <a:endParaRPr lang="ko-KR" altLang="en-US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D09B03E-6ACA-52BC-B3DD-BFE34168D862}"/>
              </a:ext>
            </a:extLst>
          </p:cNvPr>
          <p:cNvGrpSpPr/>
          <p:nvPr/>
        </p:nvGrpSpPr>
        <p:grpSpPr>
          <a:xfrm>
            <a:off x="3578279" y="847117"/>
            <a:ext cx="7515225" cy="830997"/>
            <a:chOff x="4121204" y="1647217"/>
            <a:chExt cx="7515225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55A852-5060-20E7-AA4A-AD91BD5D3995}"/>
                </a:ext>
              </a:extLst>
            </p:cNvPr>
            <p:cNvSpPr txBox="1"/>
            <p:nvPr/>
          </p:nvSpPr>
          <p:spPr>
            <a:xfrm>
              <a:off x="6905625" y="1647217"/>
              <a:ext cx="40005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800" dirty="0">
                  <a:solidFill>
                    <a:srgbClr val="0087EF"/>
                  </a:solidFill>
                  <a:latin typeface="스웨거" panose="020B0600000101010101" pitchFamily="34" charset="-127"/>
                  <a:ea typeface="스웨거" panose="020B0600000101010101" pitchFamily="34" charset="-127"/>
                </a:rPr>
                <a:t>(         )</a:t>
              </a:r>
            </a:p>
          </p:txBody>
        </p:sp>
        <p:pic>
          <p:nvPicPr>
            <p:cNvPr id="5" name="Picture 4" descr="개념정리] Streamlit👑 소개 및 활용 가이드">
              <a:extLst>
                <a:ext uri="{FF2B5EF4-FFF2-40B4-BE49-F238E27FC236}">
                  <a16:creationId xmlns:a16="http://schemas.microsoft.com/office/drawing/2014/main" id="{A4AB4BA6-235E-5B00-A74E-C7E4CF9E6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800" y="1647217"/>
              <a:ext cx="1170941" cy="685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6FC0F3-E4E4-7FE5-4358-B6EC61911F18}"/>
                </a:ext>
              </a:extLst>
            </p:cNvPr>
            <p:cNvSpPr txBox="1"/>
            <p:nvPr/>
          </p:nvSpPr>
          <p:spPr>
            <a:xfrm>
              <a:off x="4121204" y="1935200"/>
              <a:ext cx="75152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CLI</a:t>
              </a:r>
              <a:r>
                <a:rPr lang="ko-KR" altLang="en-US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로 보여지던 결과 및 로그를                               으로 구현</a:t>
              </a:r>
              <a:endPara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39E8A73-9330-A2FE-D5DD-DF1798208FD7}"/>
              </a:ext>
            </a:extLst>
          </p:cNvPr>
          <p:cNvGrpSpPr/>
          <p:nvPr/>
        </p:nvGrpSpPr>
        <p:grpSpPr>
          <a:xfrm>
            <a:off x="9024936" y="2597442"/>
            <a:ext cx="3033714" cy="2193905"/>
            <a:chOff x="195261" y="3202543"/>
            <a:chExt cx="3033714" cy="219390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DF69668-28F2-4F67-E64D-2F1EFC9547AE}"/>
                </a:ext>
              </a:extLst>
            </p:cNvPr>
            <p:cNvSpPr/>
            <p:nvPr/>
          </p:nvSpPr>
          <p:spPr>
            <a:xfrm>
              <a:off x="695325" y="3629025"/>
              <a:ext cx="266699" cy="266699"/>
            </a:xfrm>
            <a:prstGeom prst="ellipse">
              <a:avLst/>
            </a:prstGeom>
            <a:solidFill>
              <a:srgbClr val="0087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CA4D836-C632-2737-BCA1-35A3AFBCEF17}"/>
                </a:ext>
              </a:extLst>
            </p:cNvPr>
            <p:cNvSpPr/>
            <p:nvPr/>
          </p:nvSpPr>
          <p:spPr>
            <a:xfrm>
              <a:off x="695325" y="3990975"/>
              <a:ext cx="266699" cy="266699"/>
            </a:xfrm>
            <a:prstGeom prst="ellipse">
              <a:avLst/>
            </a:prstGeom>
            <a:solidFill>
              <a:srgbClr val="0087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940EB41-9D87-D421-1E25-FFB6BC5DCF0F}"/>
                </a:ext>
              </a:extLst>
            </p:cNvPr>
            <p:cNvSpPr/>
            <p:nvPr/>
          </p:nvSpPr>
          <p:spPr>
            <a:xfrm>
              <a:off x="695325" y="4352925"/>
              <a:ext cx="266699" cy="266699"/>
            </a:xfrm>
            <a:prstGeom prst="ellipse">
              <a:avLst/>
            </a:prstGeom>
            <a:solidFill>
              <a:srgbClr val="0087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627879C-B85D-DCFC-FCEF-823DE12FB03D}"/>
                </a:ext>
              </a:extLst>
            </p:cNvPr>
            <p:cNvSpPr/>
            <p:nvPr/>
          </p:nvSpPr>
          <p:spPr>
            <a:xfrm>
              <a:off x="695325" y="4714875"/>
              <a:ext cx="266699" cy="266699"/>
            </a:xfrm>
            <a:prstGeom prst="ellipse">
              <a:avLst/>
            </a:prstGeom>
            <a:solidFill>
              <a:srgbClr val="0087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06944F2-8D5A-7E87-507B-E1AC61063801}"/>
                </a:ext>
              </a:extLst>
            </p:cNvPr>
            <p:cNvSpPr/>
            <p:nvPr/>
          </p:nvSpPr>
          <p:spPr>
            <a:xfrm>
              <a:off x="695325" y="5062537"/>
              <a:ext cx="266699" cy="266699"/>
            </a:xfrm>
            <a:prstGeom prst="ellipse">
              <a:avLst/>
            </a:prstGeom>
            <a:solidFill>
              <a:srgbClr val="0087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CFEFC4-2FA3-6A8F-6194-ACFE769D6BEA}"/>
                </a:ext>
              </a:extLst>
            </p:cNvPr>
            <p:cNvSpPr txBox="1"/>
            <p:nvPr/>
          </p:nvSpPr>
          <p:spPr>
            <a:xfrm>
              <a:off x="695325" y="3561278"/>
              <a:ext cx="253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Input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144264-5B89-30F0-9FE6-B32FFE532EC6}"/>
                </a:ext>
              </a:extLst>
            </p:cNvPr>
            <p:cNvSpPr txBox="1"/>
            <p:nvPr/>
          </p:nvSpPr>
          <p:spPr>
            <a:xfrm>
              <a:off x="195261" y="3202543"/>
              <a:ext cx="27003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5</a:t>
              </a:r>
              <a:r>
                <a: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개</a:t>
              </a:r>
              <a:r>
                <a:rPr lang="en-US" altLang="ko-KR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ko-KR" altLang="en-US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페이지 종류</a:t>
              </a:r>
              <a:endParaRPr lang="en-US" altLang="ko-KR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E0EAC8-8230-B3B7-C692-6A3E10A6ED24}"/>
                </a:ext>
              </a:extLst>
            </p:cNvPr>
            <p:cNvSpPr txBox="1"/>
            <p:nvPr/>
          </p:nvSpPr>
          <p:spPr>
            <a:xfrm>
              <a:off x="695325" y="3934250"/>
              <a:ext cx="253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Sidebar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1E7703-22FB-DABC-2767-8EA796D9BF43}"/>
                </a:ext>
              </a:extLst>
            </p:cNvPr>
            <p:cNvSpPr txBox="1"/>
            <p:nvPr/>
          </p:nvSpPr>
          <p:spPr>
            <a:xfrm>
              <a:off x="695325" y="4297918"/>
              <a:ext cx="253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Preprocessing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A2C8DA-4F08-3934-616E-5242A609E641}"/>
                </a:ext>
              </a:extLst>
            </p:cNvPr>
            <p:cNvSpPr txBox="1"/>
            <p:nvPr/>
          </p:nvSpPr>
          <p:spPr>
            <a:xfrm>
              <a:off x="695325" y="4660939"/>
              <a:ext cx="253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Feedback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4C0109-9759-DDE3-8CC3-4A8D39C09C94}"/>
                </a:ext>
              </a:extLst>
            </p:cNvPr>
            <p:cNvSpPr txBox="1"/>
            <p:nvPr/>
          </p:nvSpPr>
          <p:spPr>
            <a:xfrm>
              <a:off x="695325" y="5027116"/>
              <a:ext cx="253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Results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2B0CE2D-8DE4-8820-2D73-3EA8C95BF508}"/>
              </a:ext>
            </a:extLst>
          </p:cNvPr>
          <p:cNvSpPr txBox="1"/>
          <p:nvPr/>
        </p:nvSpPr>
        <p:spPr>
          <a:xfrm>
            <a:off x="6276798" y="1532691"/>
            <a:ext cx="1933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유저 접근성</a:t>
            </a:r>
            <a:r>
              <a:rPr lang="en-US" altLang="ko-KR" sz="1100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100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편의성 고려</a:t>
            </a: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E24EBC86-96FA-C2C6-5BDB-22C49E1CACF6}"/>
              </a:ext>
            </a:extLst>
          </p:cNvPr>
          <p:cNvSpPr/>
          <p:nvPr/>
        </p:nvSpPr>
        <p:spPr>
          <a:xfrm rot="16200000">
            <a:off x="1636059" y="3639120"/>
            <a:ext cx="4032377" cy="833435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128B44D-69A8-D853-4412-90CA049D1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0" y="2906391"/>
            <a:ext cx="2819229" cy="2264722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7046825-2F7B-EAEB-EB84-70BE8A6BD398}"/>
              </a:ext>
            </a:extLst>
          </p:cNvPr>
          <p:cNvGrpSpPr/>
          <p:nvPr/>
        </p:nvGrpSpPr>
        <p:grpSpPr>
          <a:xfrm>
            <a:off x="3988003" y="1891326"/>
            <a:ext cx="5466412" cy="4625074"/>
            <a:chOff x="3988003" y="2232926"/>
            <a:chExt cx="5466412" cy="462507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B17348F-3A7F-7DD8-2270-23E8E45E5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1248" t="6953" r="10098" b="4316"/>
            <a:stretch>
              <a:fillRect/>
            </a:stretch>
          </p:blipFill>
          <p:spPr>
            <a:xfrm>
              <a:off x="3988003" y="2232926"/>
              <a:ext cx="5466412" cy="4625074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6B05065-0387-F27B-B5FF-0C23ECECE9AF}"/>
                </a:ext>
              </a:extLst>
            </p:cNvPr>
            <p:cNvSpPr/>
            <p:nvPr/>
          </p:nvSpPr>
          <p:spPr>
            <a:xfrm>
              <a:off x="8743947" y="6413626"/>
              <a:ext cx="29051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0163213-7930-1B9A-BB0B-10E03C17E7C0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</p:spTree>
    <p:extLst>
      <p:ext uri="{BB962C8B-B14F-4D97-AF65-F5344CB8AC3E}">
        <p14:creationId xmlns:p14="http://schemas.microsoft.com/office/powerpoint/2010/main" val="236041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0FD4-C5CE-E7EC-23B4-714CA3CC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" r="26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6D6EC-22E4-0FC6-550A-C42042C8CB31}"/>
              </a:ext>
            </a:extLst>
          </p:cNvPr>
          <p:cNvSpPr txBox="1"/>
          <p:nvPr/>
        </p:nvSpPr>
        <p:spPr>
          <a:xfrm>
            <a:off x="4528904" y="673836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  &amp;  Sidebar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9D0B18-6708-40B6-9C06-24C658B92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166" y="1258611"/>
            <a:ext cx="6949274" cy="1325564"/>
          </a:xfrm>
        </p:spPr>
        <p:txBody>
          <a:bodyPr>
            <a:norm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Sidebar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는 항상 떠있는 화면으로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전체 데이터에 대한 간단한 정보 및 초기화 버튼 배치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Streamlit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자체에서 파일 업로드를 지원해서 자체기능으로 돌림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457B8B-1D59-FB69-20F7-E981C5D0E31D}"/>
              </a:ext>
            </a:extLst>
          </p:cNvPr>
          <p:cNvGrpSpPr/>
          <p:nvPr/>
        </p:nvGrpSpPr>
        <p:grpSpPr>
          <a:xfrm>
            <a:off x="1546151" y="1966913"/>
            <a:ext cx="9099696" cy="4891087"/>
            <a:chOff x="3800475" y="433388"/>
            <a:chExt cx="7781925" cy="41827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776003D-FB6E-C24C-95EE-7CDC9C720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475" y="433388"/>
              <a:ext cx="7781925" cy="418278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4245D8A-6CDB-3094-E9CA-0CD02E742FF9}"/>
                </a:ext>
              </a:extLst>
            </p:cNvPr>
            <p:cNvSpPr/>
            <p:nvPr/>
          </p:nvSpPr>
          <p:spPr>
            <a:xfrm>
              <a:off x="3800475" y="819149"/>
              <a:ext cx="1238250" cy="3797023"/>
            </a:xfrm>
            <a:prstGeom prst="rect">
              <a:avLst/>
            </a:prstGeom>
            <a:noFill/>
            <a:ln w="19050"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1088603-5C90-1DD1-4BC4-EC36F1E7939D}"/>
              </a:ext>
            </a:extLst>
          </p:cNvPr>
          <p:cNvSpPr txBox="1"/>
          <p:nvPr/>
        </p:nvSpPr>
        <p:spPr>
          <a:xfrm>
            <a:off x="173403" y="140169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Frontend</a:t>
            </a:r>
            <a:endParaRPr lang="ko-KR" altLang="en-US" sz="20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06F940-D8FB-A4F4-A843-0D8048D2AD27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</p:spTree>
    <p:extLst>
      <p:ext uri="{BB962C8B-B14F-4D97-AF65-F5344CB8AC3E}">
        <p14:creationId xmlns:p14="http://schemas.microsoft.com/office/powerpoint/2010/main" val="2708183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72FF272F-2A31-500F-B037-B890FD17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" r="26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DF95D2-A402-EECB-A13B-9894BF0159E7}"/>
              </a:ext>
            </a:extLst>
          </p:cNvPr>
          <p:cNvGrpSpPr/>
          <p:nvPr/>
        </p:nvGrpSpPr>
        <p:grpSpPr>
          <a:xfrm>
            <a:off x="1395524" y="1962150"/>
            <a:ext cx="9250323" cy="4895850"/>
            <a:chOff x="4129476" y="969030"/>
            <a:chExt cx="6743854" cy="356926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AFD53BA-096A-6860-0FBD-69A81C68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2"/>
            <a:stretch>
              <a:fillRect/>
            </a:stretch>
          </p:blipFill>
          <p:spPr>
            <a:xfrm>
              <a:off x="4129476" y="969030"/>
              <a:ext cx="6743854" cy="356926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51BAF9-5E88-3BB4-635B-E27D5988CDE3}"/>
                </a:ext>
              </a:extLst>
            </p:cNvPr>
            <p:cNvSpPr/>
            <p:nvPr/>
          </p:nvSpPr>
          <p:spPr>
            <a:xfrm>
              <a:off x="5485387" y="2781441"/>
              <a:ext cx="5143500" cy="1314309"/>
            </a:xfrm>
            <a:prstGeom prst="rect">
              <a:avLst/>
            </a:prstGeom>
            <a:noFill/>
            <a:ln w="19050"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7B3C578-4ACB-6735-CBBF-C2FD979EEA7B}"/>
              </a:ext>
            </a:extLst>
          </p:cNvPr>
          <p:cNvSpPr txBox="1"/>
          <p:nvPr/>
        </p:nvSpPr>
        <p:spPr>
          <a:xfrm>
            <a:off x="4528904" y="673836"/>
            <a:ext cx="2999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Preprocessing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1167DA6-0CC8-65EE-AB2E-FA47E7F5EA52}"/>
              </a:ext>
            </a:extLst>
          </p:cNvPr>
          <p:cNvSpPr txBox="1">
            <a:spLocks/>
          </p:cNvSpPr>
          <p:nvPr/>
        </p:nvSpPr>
        <p:spPr>
          <a:xfrm>
            <a:off x="2771775" y="1258611"/>
            <a:ext cx="664845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에러 날 경우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로그를 통해 에러 원인 확인 및 처음으로 돌아가는 기능 지원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80C34-7116-929F-6271-E300B8D8C9A1}"/>
              </a:ext>
            </a:extLst>
          </p:cNvPr>
          <p:cNvSpPr txBox="1"/>
          <p:nvPr/>
        </p:nvSpPr>
        <p:spPr>
          <a:xfrm>
            <a:off x="173403" y="140169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Frontend</a:t>
            </a:r>
            <a:endParaRPr lang="ko-KR" altLang="en-US" sz="20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795E01-1877-3B55-5149-D00616D02D11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</p:spTree>
    <p:extLst>
      <p:ext uri="{BB962C8B-B14F-4D97-AF65-F5344CB8AC3E}">
        <p14:creationId xmlns:p14="http://schemas.microsoft.com/office/powerpoint/2010/main" val="225698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D189F-6D43-7E89-6F48-0E3D42231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701724-4CF0-2B32-0EF0-574BACC29BFE}"/>
              </a:ext>
            </a:extLst>
          </p:cNvPr>
          <p:cNvSpPr txBox="1"/>
          <p:nvPr/>
        </p:nvSpPr>
        <p:spPr>
          <a:xfrm>
            <a:off x="1393919" y="2021390"/>
            <a:ext cx="6959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기획과 배경지식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2E3D9-9F51-79D9-4F6A-FC7D01806E2A}"/>
              </a:ext>
            </a:extLst>
          </p:cNvPr>
          <p:cNvSpPr txBox="1"/>
          <p:nvPr/>
        </p:nvSpPr>
        <p:spPr>
          <a:xfrm>
            <a:off x="1393919" y="2716944"/>
            <a:ext cx="5055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에이전트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F9EE7-7572-668B-E22F-719586ADC87C}"/>
              </a:ext>
            </a:extLst>
          </p:cNvPr>
          <p:cNvSpPr txBox="1"/>
          <p:nvPr/>
        </p:nvSpPr>
        <p:spPr>
          <a:xfrm>
            <a:off x="1393919" y="3412498"/>
            <a:ext cx="5055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구현 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A5C63-2754-2E2E-7736-7DEABF651F57}"/>
              </a:ext>
            </a:extLst>
          </p:cNvPr>
          <p:cNvSpPr txBox="1"/>
          <p:nvPr/>
        </p:nvSpPr>
        <p:spPr>
          <a:xfrm>
            <a:off x="1393918" y="4108052"/>
            <a:ext cx="66358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향후 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DFF3B-EFA3-5867-4F0F-FB7FA2BC9DD4}"/>
              </a:ext>
            </a:extLst>
          </p:cNvPr>
          <p:cNvSpPr txBox="1"/>
          <p:nvPr/>
        </p:nvSpPr>
        <p:spPr>
          <a:xfrm>
            <a:off x="1393918" y="4803607"/>
            <a:ext cx="62449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리뷰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4563E1-AE33-EA76-9079-67891B047B83}"/>
              </a:ext>
            </a:extLst>
          </p:cNvPr>
          <p:cNvSpPr txBox="1"/>
          <p:nvPr/>
        </p:nvSpPr>
        <p:spPr>
          <a:xfrm>
            <a:off x="593981" y="928959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AGENDA</a:t>
            </a:r>
            <a:endParaRPr lang="ko-KR" altLang="en-US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F9B0F-5E75-05E3-52FC-C17A5BDE8ACB}"/>
              </a:ext>
            </a:extLst>
          </p:cNvPr>
          <p:cNvSpPr/>
          <p:nvPr/>
        </p:nvSpPr>
        <p:spPr>
          <a:xfrm flipV="1">
            <a:off x="2492258" y="1244234"/>
            <a:ext cx="10299699" cy="45719"/>
          </a:xfrm>
          <a:prstGeom prst="rect">
            <a:avLst/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5A706A-9526-B28D-8CA0-D182F6D2FECF}"/>
              </a:ext>
            </a:extLst>
          </p:cNvPr>
          <p:cNvGrpSpPr/>
          <p:nvPr/>
        </p:nvGrpSpPr>
        <p:grpSpPr>
          <a:xfrm>
            <a:off x="5793594" y="5432991"/>
            <a:ext cx="4155106" cy="480134"/>
            <a:chOff x="5793594" y="5432991"/>
            <a:chExt cx="4155106" cy="4801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537C90E-355F-77C7-87CE-70E15C4F7C77}"/>
                </a:ext>
              </a:extLst>
            </p:cNvPr>
            <p:cNvGrpSpPr/>
            <p:nvPr/>
          </p:nvGrpSpPr>
          <p:grpSpPr>
            <a:xfrm>
              <a:off x="6557963" y="5432991"/>
              <a:ext cx="3390737" cy="480134"/>
              <a:chOff x="6548438" y="5456196"/>
              <a:chExt cx="3390737" cy="48013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CC2E8B1-C1BC-9573-04D9-F258070C581C}"/>
                  </a:ext>
                </a:extLst>
              </p:cNvPr>
              <p:cNvGrpSpPr/>
              <p:nvPr/>
            </p:nvGrpSpPr>
            <p:grpSpPr>
              <a:xfrm>
                <a:off x="6812040" y="5505025"/>
                <a:ext cx="2863531" cy="382475"/>
                <a:chOff x="1310682" y="6063462"/>
                <a:chExt cx="2863531" cy="382475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D01B3240-3634-9E1E-5AAE-6D33317A9C8C}"/>
                    </a:ext>
                  </a:extLst>
                </p:cNvPr>
                <p:cNvGrpSpPr/>
                <p:nvPr/>
              </p:nvGrpSpPr>
              <p:grpSpPr>
                <a:xfrm>
                  <a:off x="1310682" y="6063462"/>
                  <a:ext cx="2178948" cy="382475"/>
                  <a:chOff x="1271602" y="5731760"/>
                  <a:chExt cx="2604540" cy="457180"/>
                </a:xfrm>
              </p:grpSpPr>
              <p:pic>
                <p:nvPicPr>
                  <p:cNvPr id="43" name="Picture 2" descr="Visual Studio Code - Windows에서 다운로드 및 설치 | Microsoft Store">
                    <a:extLst>
                      <a:ext uri="{FF2B5EF4-FFF2-40B4-BE49-F238E27FC236}">
                        <a16:creationId xmlns:a16="http://schemas.microsoft.com/office/drawing/2014/main" id="{BC18231F-AF98-25BD-9384-62DCD3B5AD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71602" y="5784153"/>
                    <a:ext cx="352395" cy="35239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4" name="Picture 4" descr="개념정리] Streamlit👑 소개 및 활용 가이드">
                    <a:extLst>
                      <a:ext uri="{FF2B5EF4-FFF2-40B4-BE49-F238E27FC236}">
                        <a16:creationId xmlns:a16="http://schemas.microsoft.com/office/drawing/2014/main" id="{E2A8EEFA-D9EB-17B0-DC8D-FC4B59EC48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00359" y="5762587"/>
                    <a:ext cx="675783" cy="3955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6" descr="OpenAI Logo 1 icon - Free Download PNG &amp; SVG | Streamline">
                    <a:extLst>
                      <a:ext uri="{FF2B5EF4-FFF2-40B4-BE49-F238E27FC236}">
                        <a16:creationId xmlns:a16="http://schemas.microsoft.com/office/drawing/2014/main" id="{0A1D9473-0A1B-B66D-8DBB-8C345CF7EF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23776" y="5794717"/>
                    <a:ext cx="331267" cy="3312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10" descr="LangGraph (LangChain) Logo Free Down... · LobeHub">
                    <a:extLst>
                      <a:ext uri="{FF2B5EF4-FFF2-40B4-BE49-F238E27FC236}">
                        <a16:creationId xmlns:a16="http://schemas.microsoft.com/office/drawing/2014/main" id="{6733CE96-6D6B-767A-9394-2D6EE97D8A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240684" y="5731760"/>
                    <a:ext cx="457180" cy="4571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" name="Picture 14" descr="Python 아이콘, 로고, 기호 – PNG, SVG 무료 다운로드">
                    <a:extLst>
                      <a:ext uri="{FF2B5EF4-FFF2-40B4-BE49-F238E27FC236}">
                        <a16:creationId xmlns:a16="http://schemas.microsoft.com/office/drawing/2014/main" id="{A6C46C08-0AF1-AD19-8AE4-CFE27D0040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19137" y="5762533"/>
                    <a:ext cx="426407" cy="4264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" name="Picture 18">
                  <a:extLst>
                    <a:ext uri="{FF2B5EF4-FFF2-40B4-BE49-F238E27FC236}">
                      <a16:creationId xmlns:a16="http://schemas.microsoft.com/office/drawing/2014/main" id="{335A7D50-1727-FE7B-F93B-51368FA31F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46173" y="6104494"/>
                  <a:ext cx="276999" cy="2769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0">
                  <a:extLst>
                    <a:ext uri="{FF2B5EF4-FFF2-40B4-BE49-F238E27FC236}">
                      <a16:creationId xmlns:a16="http://schemas.microsoft.com/office/drawing/2014/main" id="{9E2DD33D-F63B-04EC-ADA8-232278891A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0016" y="6129072"/>
                  <a:ext cx="264197" cy="2641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E4757313-6084-85C3-D002-625546021658}"/>
                  </a:ext>
                </a:extLst>
              </p:cNvPr>
              <p:cNvSpPr/>
              <p:nvPr/>
            </p:nvSpPr>
            <p:spPr>
              <a:xfrm>
                <a:off x="6548438" y="5456196"/>
                <a:ext cx="3390737" cy="480134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0087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38273AC-71CF-8E44-6738-E824FF175D8C}"/>
                </a:ext>
              </a:extLst>
            </p:cNvPr>
            <p:cNvGrpSpPr/>
            <p:nvPr/>
          </p:nvGrpSpPr>
          <p:grpSpPr>
            <a:xfrm>
              <a:off x="5793594" y="5534558"/>
              <a:ext cx="580791" cy="277000"/>
              <a:chOff x="5987376" y="5534558"/>
              <a:chExt cx="580791" cy="277000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BF3429B-018E-42A3-ECE3-5B5E77E1541F}"/>
                  </a:ext>
                </a:extLst>
              </p:cNvPr>
              <p:cNvSpPr/>
              <p:nvPr/>
            </p:nvSpPr>
            <p:spPr>
              <a:xfrm>
                <a:off x="5987376" y="5534558"/>
                <a:ext cx="580791" cy="277000"/>
              </a:xfrm>
              <a:prstGeom prst="roundRect">
                <a:avLst>
                  <a:gd name="adj" fmla="val 50000"/>
                </a:avLst>
              </a:prstGeom>
              <a:solidFill>
                <a:srgbClr val="0087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666741-9357-830D-7069-3617D0F74C7B}"/>
                  </a:ext>
                </a:extLst>
              </p:cNvPr>
              <p:cNvSpPr txBox="1"/>
              <p:nvPr/>
            </p:nvSpPr>
            <p:spPr>
              <a:xfrm>
                <a:off x="5987376" y="5542253"/>
                <a:ext cx="580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bg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 Tools</a:t>
                </a:r>
                <a:endParaRPr lang="ko-KR" altLang="en-US" sz="105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56C4737-114F-BE66-1AD4-E10D05C79741}"/>
              </a:ext>
            </a:extLst>
          </p:cNvPr>
          <p:cNvGrpSpPr/>
          <p:nvPr/>
        </p:nvGrpSpPr>
        <p:grpSpPr>
          <a:xfrm>
            <a:off x="9562955" y="1841525"/>
            <a:ext cx="1235126" cy="3322690"/>
            <a:chOff x="3207962" y="486918"/>
            <a:chExt cx="1834420" cy="55117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F122943-2C40-7AB6-C848-B4636A63D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3451"/>
            <a:stretch>
              <a:fillRect/>
            </a:stretch>
          </p:blipFill>
          <p:spPr>
            <a:xfrm>
              <a:off x="3207962" y="486918"/>
              <a:ext cx="1834420" cy="291515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A7203BC-51D1-BB6D-C218-E5F8AFB38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7446"/>
            <a:stretch>
              <a:fillRect/>
            </a:stretch>
          </p:blipFill>
          <p:spPr>
            <a:xfrm>
              <a:off x="3207963" y="3391303"/>
              <a:ext cx="1834415" cy="2607363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04AA64-090D-A773-BB28-0FD9D5211FF1}"/>
              </a:ext>
            </a:extLst>
          </p:cNvPr>
          <p:cNvGrpSpPr/>
          <p:nvPr/>
        </p:nvGrpSpPr>
        <p:grpSpPr>
          <a:xfrm>
            <a:off x="4574218" y="1441847"/>
            <a:ext cx="5565180" cy="3899305"/>
            <a:chOff x="1147600" y="-458985"/>
            <a:chExt cx="8577960" cy="6010243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0C24813-82F8-F8C1-0732-BB8DCF6D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79"/>
            <a:stretch>
              <a:fillRect/>
            </a:stretch>
          </p:blipFill>
          <p:spPr>
            <a:xfrm>
              <a:off x="1147600" y="-458985"/>
              <a:ext cx="8577960" cy="601024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C9E23E2-B10D-63A6-AA6A-324EEFEE2E7D}"/>
                </a:ext>
              </a:extLst>
            </p:cNvPr>
            <p:cNvSpPr/>
            <p:nvPr/>
          </p:nvSpPr>
          <p:spPr>
            <a:xfrm>
              <a:off x="8098192" y="5067300"/>
              <a:ext cx="285750" cy="272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C7D16B-BF19-4D27-F582-C2A606958C55}"/>
              </a:ext>
            </a:extLst>
          </p:cNvPr>
          <p:cNvSpPr/>
          <p:nvPr/>
        </p:nvSpPr>
        <p:spPr>
          <a:xfrm flipV="1">
            <a:off x="-504941" y="1244234"/>
            <a:ext cx="1089142" cy="45720"/>
          </a:xfrm>
          <a:prstGeom prst="rect">
            <a:avLst/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D7D2C3D-E201-1E4B-C614-274438E2DEBA}"/>
              </a:ext>
            </a:extLst>
          </p:cNvPr>
          <p:cNvGrpSpPr/>
          <p:nvPr/>
        </p:nvGrpSpPr>
        <p:grpSpPr>
          <a:xfrm>
            <a:off x="1142050" y="2077364"/>
            <a:ext cx="209769" cy="2987778"/>
            <a:chOff x="1142050" y="2077364"/>
            <a:chExt cx="209769" cy="298777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460A8CA-3E3B-0BC3-2224-AA7E9F735C6E}"/>
                </a:ext>
              </a:extLst>
            </p:cNvPr>
            <p:cNvCxnSpPr>
              <a:cxnSpLocks/>
            </p:cNvCxnSpPr>
            <p:nvPr/>
          </p:nvCxnSpPr>
          <p:spPr>
            <a:xfrm>
              <a:off x="1245233" y="2166584"/>
              <a:ext cx="0" cy="278221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FF7F000-9968-D85B-274F-A515726D9B02}"/>
                </a:ext>
              </a:extLst>
            </p:cNvPr>
            <p:cNvGrpSpPr/>
            <p:nvPr/>
          </p:nvGrpSpPr>
          <p:grpSpPr>
            <a:xfrm>
              <a:off x="1142050" y="2077364"/>
              <a:ext cx="209769" cy="2987778"/>
              <a:chOff x="830787" y="2077364"/>
              <a:chExt cx="209769" cy="2987778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50E8BE9-6950-D71D-FD05-08332ACC12E6}"/>
                  </a:ext>
                </a:extLst>
              </p:cNvPr>
              <p:cNvSpPr/>
              <p:nvPr/>
            </p:nvSpPr>
            <p:spPr>
              <a:xfrm>
                <a:off x="830787" y="2077364"/>
                <a:ext cx="209769" cy="20976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DD33B0B-74D4-F70E-6E49-C949E87303CA}"/>
                  </a:ext>
                </a:extLst>
              </p:cNvPr>
              <p:cNvSpPr/>
              <p:nvPr/>
            </p:nvSpPr>
            <p:spPr>
              <a:xfrm>
                <a:off x="830787" y="2768081"/>
                <a:ext cx="209769" cy="20976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41D1728-0917-4E87-FCE6-217A8034895B}"/>
                  </a:ext>
                </a:extLst>
              </p:cNvPr>
              <p:cNvSpPr/>
              <p:nvPr/>
            </p:nvSpPr>
            <p:spPr>
              <a:xfrm>
                <a:off x="830787" y="3473069"/>
                <a:ext cx="209769" cy="20976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9DADC740-0C55-A08C-371B-76B81C0CB7CC}"/>
                  </a:ext>
                </a:extLst>
              </p:cNvPr>
              <p:cNvSpPr/>
              <p:nvPr/>
            </p:nvSpPr>
            <p:spPr>
              <a:xfrm>
                <a:off x="830787" y="4168537"/>
                <a:ext cx="209769" cy="20976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F04C6A3-7BE7-1385-BE9F-A7D55A26D82E}"/>
                  </a:ext>
                </a:extLst>
              </p:cNvPr>
              <p:cNvSpPr/>
              <p:nvPr/>
            </p:nvSpPr>
            <p:spPr>
              <a:xfrm>
                <a:off x="830787" y="4855373"/>
                <a:ext cx="209769" cy="20976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1732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770E2-D768-B26A-73E5-6B5BA4B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" r="2614"/>
          <a:stretch>
            <a:fillRect/>
          </a:stretch>
        </p:blipFill>
        <p:spPr>
          <a:xfrm>
            <a:off x="0" y="-83178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AACA014-162B-9227-A1C1-6AF416ACC10D}"/>
              </a:ext>
            </a:extLst>
          </p:cNvPr>
          <p:cNvGrpSpPr/>
          <p:nvPr/>
        </p:nvGrpSpPr>
        <p:grpSpPr>
          <a:xfrm>
            <a:off x="6115806" y="2765002"/>
            <a:ext cx="6010275" cy="3230523"/>
            <a:chOff x="6026159" y="2130044"/>
            <a:chExt cx="6010275" cy="32305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28FBFE-283A-91BC-14DA-DDB120D54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159" y="2130044"/>
              <a:ext cx="6010275" cy="323052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71F951-1E05-AB63-352A-4F520B86F48D}"/>
                </a:ext>
              </a:extLst>
            </p:cNvPr>
            <p:cNvSpPr/>
            <p:nvPr/>
          </p:nvSpPr>
          <p:spPr>
            <a:xfrm>
              <a:off x="7203337" y="3168189"/>
              <a:ext cx="4645762" cy="1000125"/>
            </a:xfrm>
            <a:prstGeom prst="rect">
              <a:avLst/>
            </a:prstGeom>
            <a:noFill/>
            <a:ln w="19050"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24C4C4-880A-9A06-4623-8CC59230D729}"/>
              </a:ext>
            </a:extLst>
          </p:cNvPr>
          <p:cNvSpPr txBox="1"/>
          <p:nvPr/>
        </p:nvSpPr>
        <p:spPr>
          <a:xfrm>
            <a:off x="4988966" y="673836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Feedback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6C5C2C-403F-6F58-2057-5D1CA742A427}"/>
              </a:ext>
            </a:extLst>
          </p:cNvPr>
          <p:cNvSpPr txBox="1">
            <a:spLocks/>
          </p:cNvSpPr>
          <p:nvPr/>
        </p:nvSpPr>
        <p:spPr>
          <a:xfrm>
            <a:off x="2516882" y="1258611"/>
            <a:ext cx="7197848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텍스트 입력창에 입력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이용 시 화면 초기화 문제 발생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모든 결과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session state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저장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실질적인 표시는 전부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session state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불러오도록 변경</a:t>
            </a:r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486BB5-A555-8061-D16E-19306ABF5146}"/>
              </a:ext>
            </a:extLst>
          </p:cNvPr>
          <p:cNvSpPr txBox="1"/>
          <p:nvPr/>
        </p:nvSpPr>
        <p:spPr>
          <a:xfrm>
            <a:off x="173403" y="140169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Frontend</a:t>
            </a:r>
            <a:endParaRPr lang="ko-KR" altLang="en-US" sz="20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FFF05-F396-EAA4-FE50-B4B8CB4A3EA2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9114B-D893-5AF8-C8DA-D359158384B5}"/>
              </a:ext>
            </a:extLst>
          </p:cNvPr>
          <p:cNvGrpSpPr/>
          <p:nvPr/>
        </p:nvGrpSpPr>
        <p:grpSpPr>
          <a:xfrm>
            <a:off x="6562837" y="4186343"/>
            <a:ext cx="640500" cy="714888"/>
            <a:chOff x="6382567" y="3499865"/>
            <a:chExt cx="820279" cy="915546"/>
          </a:xfrm>
          <a:gradFill flip="none" rotWithShape="1">
            <a:gsLst>
              <a:gs pos="0">
                <a:srgbClr val="0087EF">
                  <a:tint val="66000"/>
                  <a:satMod val="160000"/>
                </a:srgbClr>
              </a:gs>
              <a:gs pos="50000">
                <a:srgbClr val="0087EF">
                  <a:tint val="44500"/>
                  <a:satMod val="160000"/>
                </a:srgbClr>
              </a:gs>
              <a:gs pos="100000">
                <a:srgbClr val="0087EF">
                  <a:tint val="23500"/>
                  <a:satMod val="160000"/>
                </a:srgbClr>
              </a:gs>
            </a:gsLst>
            <a:lin ang="5400000" scaled="1"/>
            <a:tileRect/>
          </a:gradFill>
        </p:grpSpPr>
        <p:sp>
          <p:nvSpPr>
            <p:cNvPr id="29" name="화살표: 갈매기형 수장 28">
              <a:extLst>
                <a:ext uri="{FF2B5EF4-FFF2-40B4-BE49-F238E27FC236}">
                  <a16:creationId xmlns:a16="http://schemas.microsoft.com/office/drawing/2014/main" id="{90148D71-A1B3-3C8B-B952-DE927B9DC50F}"/>
                </a:ext>
              </a:extLst>
            </p:cNvPr>
            <p:cNvSpPr/>
            <p:nvPr/>
          </p:nvSpPr>
          <p:spPr>
            <a:xfrm rot="19391942">
              <a:off x="6795463" y="3499865"/>
              <a:ext cx="407383" cy="613908"/>
            </a:xfrm>
            <a:prstGeom prst="chevron">
              <a:avLst>
                <a:gd name="adj" fmla="val 678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화살표: 갈매기형 수장 29">
              <a:extLst>
                <a:ext uri="{FF2B5EF4-FFF2-40B4-BE49-F238E27FC236}">
                  <a16:creationId xmlns:a16="http://schemas.microsoft.com/office/drawing/2014/main" id="{73281CAE-CB9D-A8C4-1A05-E045D48A308E}"/>
                </a:ext>
              </a:extLst>
            </p:cNvPr>
            <p:cNvSpPr/>
            <p:nvPr/>
          </p:nvSpPr>
          <p:spPr>
            <a:xfrm rot="19391942">
              <a:off x="6591516" y="3646494"/>
              <a:ext cx="407383" cy="613908"/>
            </a:xfrm>
            <a:prstGeom prst="chevron">
              <a:avLst>
                <a:gd name="adj" fmla="val 678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화살표: 갈매기형 수장 30">
              <a:extLst>
                <a:ext uri="{FF2B5EF4-FFF2-40B4-BE49-F238E27FC236}">
                  <a16:creationId xmlns:a16="http://schemas.microsoft.com/office/drawing/2014/main" id="{50A071D6-4B7E-CA2F-B81D-F4F011731961}"/>
                </a:ext>
              </a:extLst>
            </p:cNvPr>
            <p:cNvSpPr/>
            <p:nvPr/>
          </p:nvSpPr>
          <p:spPr>
            <a:xfrm rot="19391942">
              <a:off x="6382567" y="3801503"/>
              <a:ext cx="407383" cy="613908"/>
            </a:xfrm>
            <a:prstGeom prst="chevron">
              <a:avLst>
                <a:gd name="adj" fmla="val 678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492F6FF-1849-3918-00CE-9F172165B64D}"/>
              </a:ext>
            </a:extLst>
          </p:cNvPr>
          <p:cNvGrpSpPr/>
          <p:nvPr/>
        </p:nvGrpSpPr>
        <p:grpSpPr>
          <a:xfrm>
            <a:off x="154461" y="2765002"/>
            <a:ext cx="5936512" cy="3190875"/>
            <a:chOff x="89647" y="2145317"/>
            <a:chExt cx="5936512" cy="31908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D03F8D5-903E-719E-9776-0719C0597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47" y="2145317"/>
              <a:ext cx="5936512" cy="3190875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3D8937-5A8F-483F-074B-9676AF082123}"/>
                </a:ext>
              </a:extLst>
            </p:cNvPr>
            <p:cNvSpPr/>
            <p:nvPr/>
          </p:nvSpPr>
          <p:spPr>
            <a:xfrm>
              <a:off x="89647" y="2145317"/>
              <a:ext cx="5936512" cy="319087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1B7393E-2EDD-BF69-D084-CDEE26177F6B}"/>
              </a:ext>
            </a:extLst>
          </p:cNvPr>
          <p:cNvGrpSpPr/>
          <p:nvPr/>
        </p:nvGrpSpPr>
        <p:grpSpPr>
          <a:xfrm>
            <a:off x="291474" y="4635044"/>
            <a:ext cx="6227864" cy="1036541"/>
            <a:chOff x="-1209008" y="3168950"/>
            <a:chExt cx="7103579" cy="118229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2A9B333-1F41-3A3E-5CB3-3CCDCEA09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t="63597" r="1355" b="12854"/>
            <a:stretch>
              <a:fillRect/>
            </a:stretch>
          </p:blipFill>
          <p:spPr>
            <a:xfrm>
              <a:off x="-1209008" y="3189672"/>
              <a:ext cx="7103579" cy="116156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46664B9-3E97-9F03-BE7A-AC1B2BAD1923}"/>
                </a:ext>
              </a:extLst>
            </p:cNvPr>
            <p:cNvSpPr/>
            <p:nvPr/>
          </p:nvSpPr>
          <p:spPr>
            <a:xfrm>
              <a:off x="-1209008" y="3168950"/>
              <a:ext cx="7103579" cy="1182292"/>
            </a:xfrm>
            <a:prstGeom prst="rect">
              <a:avLst/>
            </a:prstGeom>
            <a:noFill/>
            <a:ln w="19050"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4326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47EDAC-4657-9116-E8ED-05632036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" r="26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5787A8-5CCB-0B53-0D16-31AF89365E21}"/>
              </a:ext>
            </a:extLst>
          </p:cNvPr>
          <p:cNvSpPr txBox="1"/>
          <p:nvPr/>
        </p:nvSpPr>
        <p:spPr>
          <a:xfrm>
            <a:off x="4988966" y="673836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Results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13DC8EB-6FDB-9D24-53EF-80DC663001E1}"/>
              </a:ext>
            </a:extLst>
          </p:cNvPr>
          <p:cNvSpPr txBox="1">
            <a:spLocks/>
          </p:cNvSpPr>
          <p:nvPr/>
        </p:nvSpPr>
        <p:spPr>
          <a:xfrm>
            <a:off x="1921798" y="1258611"/>
            <a:ext cx="7760101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최종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리스팅을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한눈에 보기 쉽게 배열 후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저장 버튼을 통해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txt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실제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및 정보를 제공함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0964C9-6834-F823-3206-96AC8288E999}"/>
              </a:ext>
            </a:extLst>
          </p:cNvPr>
          <p:cNvGrpSpPr/>
          <p:nvPr/>
        </p:nvGrpSpPr>
        <p:grpSpPr>
          <a:xfrm>
            <a:off x="990417" y="2477214"/>
            <a:ext cx="8150299" cy="4380786"/>
            <a:chOff x="3648075" y="537882"/>
            <a:chExt cx="7705725" cy="414182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AB05D6E-7040-15B4-528A-4541CBEFF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075" y="537882"/>
              <a:ext cx="7705725" cy="4141827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24E3BAD-52D5-DDE6-EF55-31C2446CF2AB}"/>
                </a:ext>
              </a:extLst>
            </p:cNvPr>
            <p:cNvSpPr/>
            <p:nvPr/>
          </p:nvSpPr>
          <p:spPr>
            <a:xfrm flipV="1">
              <a:off x="10287000" y="3829049"/>
              <a:ext cx="752475" cy="285751"/>
            </a:xfrm>
            <a:prstGeom prst="rect">
              <a:avLst/>
            </a:prstGeom>
            <a:noFill/>
            <a:ln w="19050"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853519C-A00A-7A91-0A3F-6D959553E387}"/>
                </a:ext>
              </a:extLst>
            </p:cNvPr>
            <p:cNvSpPr/>
            <p:nvPr/>
          </p:nvSpPr>
          <p:spPr>
            <a:xfrm flipV="1">
              <a:off x="10890250" y="685800"/>
              <a:ext cx="180975" cy="228600"/>
            </a:xfrm>
            <a:prstGeom prst="rect">
              <a:avLst/>
            </a:prstGeom>
            <a:noFill/>
            <a:ln w="19050"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20C3F2B-DD8B-DDBE-2B9A-895FAD898CD8}"/>
              </a:ext>
            </a:extLst>
          </p:cNvPr>
          <p:cNvCxnSpPr>
            <a:cxnSpLocks/>
            <a:stCxn id="32" idx="2"/>
          </p:cNvCxnSpPr>
          <p:nvPr/>
        </p:nvCxnSpPr>
        <p:spPr>
          <a:xfrm flipV="1">
            <a:off x="8410312" y="2953681"/>
            <a:ext cx="240110" cy="3004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718292E-83A2-ECFB-B147-0B5CDF5B88E0}"/>
              </a:ext>
            </a:extLst>
          </p:cNvPr>
          <p:cNvCxnSpPr>
            <a:cxnSpLocks/>
          </p:cNvCxnSpPr>
          <p:nvPr/>
        </p:nvCxnSpPr>
        <p:spPr>
          <a:xfrm flipV="1">
            <a:off x="8865665" y="2127139"/>
            <a:ext cx="623319" cy="497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0F0167-0E14-662D-1081-AD28C6C28DA6}"/>
              </a:ext>
            </a:extLst>
          </p:cNvPr>
          <p:cNvGrpSpPr/>
          <p:nvPr/>
        </p:nvGrpSpPr>
        <p:grpSpPr>
          <a:xfrm>
            <a:off x="9538660" y="1014415"/>
            <a:ext cx="2098756" cy="5628138"/>
            <a:chOff x="9538660" y="2057761"/>
            <a:chExt cx="1709688" cy="458479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A8263A4-AAE3-862A-A7D1-8FDA8557AD87}"/>
                </a:ext>
              </a:extLst>
            </p:cNvPr>
            <p:cNvGrpSpPr/>
            <p:nvPr/>
          </p:nvGrpSpPr>
          <p:grpSpPr>
            <a:xfrm>
              <a:off x="9544068" y="2057761"/>
              <a:ext cx="1704280" cy="4584792"/>
              <a:chOff x="3207962" y="486918"/>
              <a:chExt cx="1834420" cy="55117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BD19ED6-D92F-1F08-B3B6-B4A6379DC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3451"/>
              <a:stretch>
                <a:fillRect/>
              </a:stretch>
            </p:blipFill>
            <p:spPr>
              <a:xfrm>
                <a:off x="3207962" y="486918"/>
                <a:ext cx="1834420" cy="291515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EF74348-C255-B249-F013-1185D86B81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7446"/>
              <a:stretch>
                <a:fillRect/>
              </a:stretch>
            </p:blipFill>
            <p:spPr>
              <a:xfrm>
                <a:off x="3207963" y="3391303"/>
                <a:ext cx="1834415" cy="2607363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1A8E07-5749-7DB1-3BB1-A2587BD524AD}"/>
                </a:ext>
              </a:extLst>
            </p:cNvPr>
            <p:cNvSpPr/>
            <p:nvPr/>
          </p:nvSpPr>
          <p:spPr>
            <a:xfrm>
              <a:off x="9538660" y="2057761"/>
              <a:ext cx="1704275" cy="4584792"/>
            </a:xfrm>
            <a:prstGeom prst="rect">
              <a:avLst/>
            </a:prstGeom>
            <a:noFill/>
            <a:ln w="19050"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00B9B94-C7DA-DE59-9952-9D3E49AE3EE9}"/>
              </a:ext>
            </a:extLst>
          </p:cNvPr>
          <p:cNvSpPr txBox="1"/>
          <p:nvPr/>
        </p:nvSpPr>
        <p:spPr>
          <a:xfrm>
            <a:off x="173403" y="140169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Frontend</a:t>
            </a:r>
            <a:endParaRPr lang="ko-KR" altLang="en-US" sz="20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C18330-F93F-3234-8237-31268FF8F3A6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</p:spTree>
    <p:extLst>
      <p:ext uri="{BB962C8B-B14F-4D97-AF65-F5344CB8AC3E}">
        <p14:creationId xmlns:p14="http://schemas.microsoft.com/office/powerpoint/2010/main" val="141827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D6551-FE20-E39F-7EA5-958DB272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" r="26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81400" dist="447231" dir="5400000">
              <a:srgbClr val="141414">
                <a:alpha val="13000"/>
              </a:srgbClr>
            </a:out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A104F2-5417-F3CB-2B78-0D94E5F03EF6}"/>
              </a:ext>
            </a:extLst>
          </p:cNvPr>
          <p:cNvGrpSpPr/>
          <p:nvPr/>
        </p:nvGrpSpPr>
        <p:grpSpPr>
          <a:xfrm>
            <a:off x="3290268" y="893380"/>
            <a:ext cx="5611464" cy="5505749"/>
            <a:chOff x="2879835" y="340224"/>
            <a:chExt cx="6432332" cy="631115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B465A49-131E-69AF-1281-16043D5AF3E6}"/>
                </a:ext>
              </a:extLst>
            </p:cNvPr>
            <p:cNvSpPr/>
            <p:nvPr/>
          </p:nvSpPr>
          <p:spPr>
            <a:xfrm>
              <a:off x="2879835" y="340224"/>
              <a:ext cx="6432332" cy="6311153"/>
            </a:xfrm>
            <a:prstGeom prst="roundRect">
              <a:avLst>
                <a:gd name="adj" fmla="val 5842"/>
              </a:avLst>
            </a:prstGeom>
            <a:solidFill>
              <a:schemeClr val="bg1"/>
            </a:solidFill>
            <a:ln w="19050"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96B8427-C6E3-35F9-DB86-27278D71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731" y="437436"/>
              <a:ext cx="5340985" cy="612586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05EFAAA-4D7C-89CD-6145-9EC72B6330ED}"/>
              </a:ext>
            </a:extLst>
          </p:cNvPr>
          <p:cNvSpPr txBox="1"/>
          <p:nvPr/>
        </p:nvSpPr>
        <p:spPr>
          <a:xfrm>
            <a:off x="173403" y="140169"/>
            <a:ext cx="1696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 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6EA01-6E9E-13ED-D9F8-085B92F738B9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C1D3B4B-3228-2EEF-2331-CFA491E68C50}"/>
              </a:ext>
            </a:extLst>
          </p:cNvPr>
          <p:cNvCxnSpPr>
            <a:cxnSpLocks/>
          </p:cNvCxnSpPr>
          <p:nvPr/>
        </p:nvCxnSpPr>
        <p:spPr>
          <a:xfrm>
            <a:off x="6526925" y="2438400"/>
            <a:ext cx="2732689" cy="0"/>
          </a:xfrm>
          <a:prstGeom prst="straightConnector1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1DA00C-867D-8748-598A-8FC8EFCAF378}"/>
              </a:ext>
            </a:extLst>
          </p:cNvPr>
          <p:cNvCxnSpPr>
            <a:cxnSpLocks/>
          </p:cNvCxnSpPr>
          <p:nvPr/>
        </p:nvCxnSpPr>
        <p:spPr>
          <a:xfrm>
            <a:off x="7535387" y="5728138"/>
            <a:ext cx="2144641" cy="0"/>
          </a:xfrm>
          <a:prstGeom prst="straightConnector1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58D9CC1-B8A4-76A4-BA20-7B5BF649F09E}"/>
              </a:ext>
            </a:extLst>
          </p:cNvPr>
          <p:cNvCxnSpPr>
            <a:cxnSpLocks/>
          </p:cNvCxnSpPr>
          <p:nvPr/>
        </p:nvCxnSpPr>
        <p:spPr>
          <a:xfrm>
            <a:off x="2884700" y="3270169"/>
            <a:ext cx="2674741" cy="627993"/>
          </a:xfrm>
          <a:prstGeom prst="straightConnector1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433AE9-FB15-3E56-849E-36E04063D8DB}"/>
              </a:ext>
            </a:extLst>
          </p:cNvPr>
          <p:cNvSpPr txBox="1"/>
          <p:nvPr/>
        </p:nvSpPr>
        <p:spPr>
          <a:xfrm>
            <a:off x="900169" y="2923568"/>
            <a:ext cx="2390099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Python, LangGraph, </a:t>
            </a:r>
            <a:r>
              <a:rPr lang="en-US" altLang="ko-KR" sz="1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LangChain</a:t>
            </a:r>
            <a:endParaRPr lang="en-US" altLang="ko-KR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608BC0-6812-F52C-98F5-87E4AF99901A}"/>
              </a:ext>
            </a:extLst>
          </p:cNvPr>
          <p:cNvSpPr txBox="1"/>
          <p:nvPr/>
        </p:nvSpPr>
        <p:spPr>
          <a:xfrm>
            <a:off x="9616925" y="5849082"/>
            <a:ext cx="162112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Open AI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82A5A-996F-EDB5-B317-A82E0EF0712A}"/>
              </a:ext>
            </a:extLst>
          </p:cNvPr>
          <p:cNvSpPr txBox="1"/>
          <p:nvPr/>
        </p:nvSpPr>
        <p:spPr>
          <a:xfrm>
            <a:off x="9307300" y="2584219"/>
            <a:ext cx="145042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Streamlit</a:t>
            </a:r>
            <a:endParaRPr lang="en-US" altLang="ko-KR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F99506-FA3C-2F33-2B54-579A8A4F694E}"/>
              </a:ext>
            </a:extLst>
          </p:cNvPr>
          <p:cNvSpPr txBox="1"/>
          <p:nvPr/>
        </p:nvSpPr>
        <p:spPr>
          <a:xfrm>
            <a:off x="709589" y="5198322"/>
            <a:ext cx="217511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Pandas, NumPy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9734914-AD6F-8D01-41AA-9EAD9DDBB5B9}"/>
              </a:ext>
            </a:extLst>
          </p:cNvPr>
          <p:cNvCxnSpPr>
            <a:cxnSpLocks/>
          </p:cNvCxnSpPr>
          <p:nvPr/>
        </p:nvCxnSpPr>
        <p:spPr>
          <a:xfrm>
            <a:off x="2700628" y="5475890"/>
            <a:ext cx="1493000" cy="0"/>
          </a:xfrm>
          <a:prstGeom prst="straightConnector1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055FF41-43A9-4E5D-0290-84E9BE6E1C29}"/>
              </a:ext>
            </a:extLst>
          </p:cNvPr>
          <p:cNvSpPr/>
          <p:nvPr/>
        </p:nvSpPr>
        <p:spPr>
          <a:xfrm>
            <a:off x="1360142" y="3032769"/>
            <a:ext cx="1019117" cy="395576"/>
          </a:xfrm>
          <a:prstGeom prst="roundRect">
            <a:avLst>
              <a:gd name="adj" fmla="val 50000"/>
            </a:avLst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Core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40893DB-17AB-6BC7-20D3-B94C0002BC0B}"/>
              </a:ext>
            </a:extLst>
          </p:cNvPr>
          <p:cNvSpPr/>
          <p:nvPr/>
        </p:nvSpPr>
        <p:spPr>
          <a:xfrm>
            <a:off x="651898" y="4877851"/>
            <a:ext cx="1986472" cy="395576"/>
          </a:xfrm>
          <a:prstGeom prst="roundRect">
            <a:avLst>
              <a:gd name="adj" fmla="val 50000"/>
            </a:avLst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 Processing 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4A95C40-F00D-C440-4BA6-5D70C4923669}"/>
              </a:ext>
            </a:extLst>
          </p:cNvPr>
          <p:cNvSpPr/>
          <p:nvPr/>
        </p:nvSpPr>
        <p:spPr>
          <a:xfrm>
            <a:off x="9448238" y="2267778"/>
            <a:ext cx="949238" cy="395576"/>
          </a:xfrm>
          <a:prstGeom prst="roundRect">
            <a:avLst>
              <a:gd name="adj" fmla="val 50000"/>
            </a:avLst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UX/UI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0F4D916-40FA-2E53-1EE1-4DD00DAC46D5}"/>
              </a:ext>
            </a:extLst>
          </p:cNvPr>
          <p:cNvSpPr/>
          <p:nvPr/>
        </p:nvSpPr>
        <p:spPr>
          <a:xfrm>
            <a:off x="9850642" y="5549101"/>
            <a:ext cx="1153689" cy="378733"/>
          </a:xfrm>
          <a:prstGeom prst="roundRect">
            <a:avLst>
              <a:gd name="adj" fmla="val 50000"/>
            </a:avLst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AI / LLM</a:t>
            </a:r>
          </a:p>
        </p:txBody>
      </p:sp>
    </p:spTree>
    <p:extLst>
      <p:ext uri="{BB962C8B-B14F-4D97-AF65-F5344CB8AC3E}">
        <p14:creationId xmlns:p14="http://schemas.microsoft.com/office/powerpoint/2010/main" val="2973692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DEDF6-2A90-C739-96F0-B655DDBEC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991836-A17A-18C6-AF0B-757BA5C9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6508850"/>
            <a:ext cx="12293600" cy="349150"/>
          </a:xfrm>
          <a:prstGeom prst="rect">
            <a:avLst/>
          </a:prstGeom>
          <a:effectLst>
            <a:outerShdw blurRad="618263" dist="475587" dir="5400000">
              <a:srgbClr val="141414">
                <a:alpha val="27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CE70E-7749-C6DB-F2AC-6A8B470EC5CE}"/>
              </a:ext>
            </a:extLst>
          </p:cNvPr>
          <p:cNvSpPr txBox="1"/>
          <p:nvPr/>
        </p:nvSpPr>
        <p:spPr>
          <a:xfrm>
            <a:off x="173403" y="140169"/>
            <a:ext cx="2590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Future Work</a:t>
            </a:r>
            <a:endParaRPr lang="ko-KR" altLang="en-US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E230B-7754-6802-AFAC-365DA797D2E6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6A2E4-0BBF-EC24-5FDE-D1E1E8832A5C}"/>
              </a:ext>
            </a:extLst>
          </p:cNvPr>
          <p:cNvSpPr txBox="1"/>
          <p:nvPr/>
        </p:nvSpPr>
        <p:spPr>
          <a:xfrm>
            <a:off x="2736850" y="967185"/>
            <a:ext cx="6718300" cy="643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</a:pPr>
            <a:r>
              <a:rPr lang="ko-KR" altLang="en-US" sz="3200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앞으로 어떻게 개선하고 싶나요</a:t>
            </a:r>
            <a:r>
              <a:rPr lang="en-US" altLang="ko-KR" sz="3200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?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20669EA4-305D-8864-1B60-2545BA60EABA}"/>
              </a:ext>
            </a:extLst>
          </p:cNvPr>
          <p:cNvSpPr txBox="1"/>
          <p:nvPr/>
        </p:nvSpPr>
        <p:spPr>
          <a:xfrm>
            <a:off x="3898954" y="4909429"/>
            <a:ext cx="7105650" cy="622300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프론트엔드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통한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UI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고도화 및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BM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적용을 통해 상용 서비스로 발전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2ED0598-F8AE-608B-0685-CA9C6A7CEB5B}"/>
              </a:ext>
            </a:extLst>
          </p:cNvPr>
          <p:cNvSpPr txBox="1"/>
          <p:nvPr/>
        </p:nvSpPr>
        <p:spPr>
          <a:xfrm>
            <a:off x="4019550" y="2741326"/>
            <a:ext cx="7105650" cy="622300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리뷰 데이터와 시즌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제품 출시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사회적 이슈 등을 검색을 통해 반영하도록 확장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3B114CA-1DE0-4309-4619-636952111B24}"/>
              </a:ext>
            </a:extLst>
          </p:cNvPr>
          <p:cNvSpPr txBox="1"/>
          <p:nvPr/>
        </p:nvSpPr>
        <p:spPr>
          <a:xfrm>
            <a:off x="4112375" y="3842800"/>
            <a:ext cx="7105650" cy="622300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백엔드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키워드 단가 등이 반영된 데이터를 중심으로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머신러닝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회귀 예측 모델 적용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4E1BC19-C127-9931-3452-37B1214F7584}"/>
              </a:ext>
            </a:extLst>
          </p:cNvPr>
          <p:cNvSpPr/>
          <p:nvPr/>
        </p:nvSpPr>
        <p:spPr>
          <a:xfrm>
            <a:off x="698501" y="2130317"/>
            <a:ext cx="10896600" cy="3851383"/>
          </a:xfrm>
          <a:prstGeom prst="roundRect">
            <a:avLst/>
          </a:prstGeom>
          <a:noFill/>
          <a:ln w="19050">
            <a:solidFill>
              <a:srgbClr val="0087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4513DC5-6463-EA2C-6DB6-91B5224383B4}"/>
              </a:ext>
            </a:extLst>
          </p:cNvPr>
          <p:cNvCxnSpPr/>
          <p:nvPr/>
        </p:nvCxnSpPr>
        <p:spPr>
          <a:xfrm>
            <a:off x="1721184" y="2935705"/>
            <a:ext cx="794084" cy="0"/>
          </a:xfrm>
          <a:prstGeom prst="line">
            <a:avLst/>
          </a:prstGeom>
          <a:ln w="12700">
            <a:solidFill>
              <a:srgbClr val="0087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DB40514-B0A7-7465-FA7C-9E6EAA0F1A85}"/>
              </a:ext>
            </a:extLst>
          </p:cNvPr>
          <p:cNvCxnSpPr/>
          <p:nvPr/>
        </p:nvCxnSpPr>
        <p:spPr>
          <a:xfrm>
            <a:off x="1721184" y="4042611"/>
            <a:ext cx="794084" cy="0"/>
          </a:xfrm>
          <a:prstGeom prst="line">
            <a:avLst/>
          </a:prstGeom>
          <a:ln w="12700">
            <a:solidFill>
              <a:srgbClr val="0087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BB7056-EB97-E9DB-7D84-5DFBA96F39C3}"/>
              </a:ext>
            </a:extLst>
          </p:cNvPr>
          <p:cNvCxnSpPr/>
          <p:nvPr/>
        </p:nvCxnSpPr>
        <p:spPr>
          <a:xfrm>
            <a:off x="1721184" y="5161547"/>
            <a:ext cx="794084" cy="0"/>
          </a:xfrm>
          <a:prstGeom prst="line">
            <a:avLst/>
          </a:prstGeom>
          <a:ln w="12700">
            <a:solidFill>
              <a:srgbClr val="0087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F3665843-8A70-2A27-47B7-17CABEE2E364}"/>
              </a:ext>
            </a:extLst>
          </p:cNvPr>
          <p:cNvSpPr/>
          <p:nvPr/>
        </p:nvSpPr>
        <p:spPr>
          <a:xfrm>
            <a:off x="925513" y="4638696"/>
            <a:ext cx="1041400" cy="101707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900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62DCA78E-0A57-6DFF-E5C2-4E56CD67B343}"/>
              </a:ext>
            </a:extLst>
          </p:cNvPr>
          <p:cNvSpPr/>
          <p:nvPr/>
        </p:nvSpPr>
        <p:spPr>
          <a:xfrm>
            <a:off x="925513" y="2432684"/>
            <a:ext cx="1041400" cy="101707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4B2FE35-56B3-77A6-5B92-8246EBF4438E}"/>
              </a:ext>
            </a:extLst>
          </p:cNvPr>
          <p:cNvSpPr/>
          <p:nvPr/>
        </p:nvSpPr>
        <p:spPr>
          <a:xfrm>
            <a:off x="925513" y="3535690"/>
            <a:ext cx="1041400" cy="101707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900" dirty="0"/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AB55C1F0-9178-67F4-23FF-0FF01EA03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100" y="4871006"/>
            <a:ext cx="1962150" cy="552450"/>
          </a:xfrm>
          <a:prstGeom prst="rect">
            <a:avLst/>
          </a:prstGeom>
          <a:effectLst>
            <a:outerShdw blurRad="279400" dist="388725" dir="2700000" sx="55000" sy="55000">
              <a:srgbClr val="141414">
                <a:alpha val="9000"/>
              </a:srgbClr>
            </a:outerShdw>
          </a:effectLst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EBF61AA6-973C-D325-FC5A-0A2FF355E9F0}"/>
              </a:ext>
            </a:extLst>
          </p:cNvPr>
          <p:cNvSpPr txBox="1"/>
          <p:nvPr/>
        </p:nvSpPr>
        <p:spPr>
          <a:xfrm>
            <a:off x="2251075" y="5010706"/>
            <a:ext cx="1574800" cy="273050"/>
          </a:xfrm>
          <a:prstGeom prst="rect">
            <a:avLst/>
          </a:prstGeom>
        </p:spPr>
        <p:txBody>
          <a:bodyPr rtlCol="0" anchor="ctr" anchorCtr="0"/>
          <a:lstStyle/>
          <a:p>
            <a:pPr lvl="0" algn="ctr">
              <a:lnSpc>
                <a:spcPct val="1328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상용화</a:t>
            </a:r>
            <a:endParaRPr lang="en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09C67952-352C-8664-297C-41E5C0A25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100" y="2592732"/>
            <a:ext cx="1962150" cy="643894"/>
          </a:xfrm>
          <a:prstGeom prst="rect">
            <a:avLst/>
          </a:prstGeom>
          <a:effectLst>
            <a:outerShdw blurRad="279400" dist="388725" dir="2700000" sx="55000" sy="55000">
              <a:srgbClr val="141414">
                <a:alpha val="9000"/>
              </a:srgbClr>
            </a:outerShdw>
          </a:effectLst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1168C837-D341-5BC4-23AF-F0D7C2DB6516}"/>
              </a:ext>
            </a:extLst>
          </p:cNvPr>
          <p:cNvSpPr txBox="1"/>
          <p:nvPr/>
        </p:nvSpPr>
        <p:spPr>
          <a:xfrm>
            <a:off x="2057400" y="2801822"/>
            <a:ext cx="1962150" cy="250654"/>
          </a:xfrm>
          <a:prstGeom prst="rect">
            <a:avLst/>
          </a:prstGeom>
        </p:spPr>
        <p:txBody>
          <a:bodyPr rtlCol="0" anchor="ctr" anchorCtr="0"/>
          <a:lstStyle/>
          <a:p>
            <a:pPr lvl="0" algn="ctr"/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리뷰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트렌드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0" algn="ctr"/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 확장</a:t>
            </a:r>
            <a:endParaRPr lang="en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F7243587-1C44-99BF-0CE1-BC41DA25B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100" y="3768000"/>
            <a:ext cx="1962150" cy="552450"/>
          </a:xfrm>
          <a:prstGeom prst="rect">
            <a:avLst/>
          </a:prstGeom>
          <a:effectLst>
            <a:outerShdw blurRad="279400" dist="388725" dir="2700000" sx="55000" sy="55000">
              <a:srgbClr val="141414">
                <a:alpha val="9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61EB2951-BE77-42E2-AA90-F725B09AD30C}"/>
              </a:ext>
            </a:extLst>
          </p:cNvPr>
          <p:cNvSpPr txBox="1"/>
          <p:nvPr/>
        </p:nvSpPr>
        <p:spPr>
          <a:xfrm>
            <a:off x="2032000" y="3863200"/>
            <a:ext cx="2108200" cy="362050"/>
          </a:xfrm>
          <a:prstGeom prst="rect">
            <a:avLst/>
          </a:prstGeom>
        </p:spPr>
        <p:txBody>
          <a:bodyPr rtlCol="0" anchor="ctr" anchorCtr="0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retendard" panose="02000503000000020004" pitchFamily="2" charset="-127"/>
              </a:rPr>
              <a:t>머신러닝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retendard" panose="02000503000000020004" pitchFamily="2" charset="-127"/>
              </a:rPr>
              <a:t> 모델 </a:t>
            </a:r>
            <a:endParaRPr lang="en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831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0C139-CA18-5529-2CA5-7F783FD4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9F5D8-C147-43FB-8749-0C8D126873DB}"/>
              </a:ext>
            </a:extLst>
          </p:cNvPr>
          <p:cNvSpPr txBox="1"/>
          <p:nvPr/>
        </p:nvSpPr>
        <p:spPr>
          <a:xfrm>
            <a:off x="173403" y="140169"/>
            <a:ext cx="125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  &amp; R</a:t>
            </a:r>
            <a:endParaRPr lang="ko-KR" altLang="en-US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15AF6-B5E9-7A0C-ACAF-0B8241DBA49F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A5A645B-37C0-D304-700A-0BC428BF02C1}"/>
              </a:ext>
            </a:extLst>
          </p:cNvPr>
          <p:cNvGrpSpPr/>
          <p:nvPr/>
        </p:nvGrpSpPr>
        <p:grpSpPr>
          <a:xfrm>
            <a:off x="-4073164" y="942085"/>
            <a:ext cx="16091761" cy="5587364"/>
            <a:chOff x="-4073164" y="1056385"/>
            <a:chExt cx="16091761" cy="558736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6F21975-3A15-AA24-D2EA-FD0D36882F75}"/>
                </a:ext>
              </a:extLst>
            </p:cNvPr>
            <p:cNvSpPr/>
            <p:nvPr/>
          </p:nvSpPr>
          <p:spPr>
            <a:xfrm>
              <a:off x="-4073164" y="1056385"/>
              <a:ext cx="5587364" cy="5587364"/>
            </a:xfrm>
            <a:prstGeom prst="ellipse">
              <a:avLst/>
            </a:prstGeom>
            <a:solidFill>
              <a:srgbClr val="0087E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6584337-E586-15A4-9A83-882593E5F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6278" y="1425098"/>
              <a:ext cx="6002319" cy="3042374"/>
            </a:xfrm>
            <a:prstGeom prst="rect">
              <a:avLst/>
            </a:prstGeom>
          </p:spPr>
        </p:pic>
        <p:sp>
          <p:nvSpPr>
            <p:cNvPr id="9" name="TextBox 17">
              <a:extLst>
                <a:ext uri="{FF2B5EF4-FFF2-40B4-BE49-F238E27FC236}">
                  <a16:creationId xmlns:a16="http://schemas.microsoft.com/office/drawing/2014/main" id="{4C4EEB3F-8017-3892-4BD3-B927C9A9C333}"/>
                </a:ext>
              </a:extLst>
            </p:cNvPr>
            <p:cNvSpPr txBox="1"/>
            <p:nvPr/>
          </p:nvSpPr>
          <p:spPr>
            <a:xfrm>
              <a:off x="162400" y="1134792"/>
              <a:ext cx="1800000" cy="382569"/>
            </a:xfrm>
            <a:prstGeom prst="roundRect">
              <a:avLst>
                <a:gd name="adj" fmla="val 50000"/>
              </a:avLst>
            </a:prstGeom>
            <a:solidFill>
              <a:srgbClr val="0087EF"/>
            </a:solidFill>
          </p:spPr>
          <p:txBody>
            <a:bodyPr lIns="0" tIns="27940" rIns="0" bIns="0" rtlCol="0" anchor="t"/>
            <a:lstStyle/>
            <a:p>
              <a:pPr lvl="0" algn="ctr">
                <a:lnSpc>
                  <a:spcPct val="91299"/>
                </a:lnSpc>
              </a:pPr>
              <a:r>
                <a:rPr lang="en-US" altLang="ko-KR" spc="-44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Team</a:t>
              </a:r>
              <a:r>
                <a:rPr lang="ko-KR" altLang="en-US" spc="-44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pc="-44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Members</a:t>
              </a:r>
              <a:endParaRPr lang="en" altLang="ko-KR" spc="-44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E69800-7716-0EBD-5094-D9A297796C1B}"/>
                </a:ext>
              </a:extLst>
            </p:cNvPr>
            <p:cNvGrpSpPr/>
            <p:nvPr/>
          </p:nvGrpSpPr>
          <p:grpSpPr>
            <a:xfrm>
              <a:off x="162400" y="1823471"/>
              <a:ext cx="6849790" cy="4731025"/>
              <a:chOff x="162400" y="1632971"/>
              <a:chExt cx="6849790" cy="4731025"/>
            </a:xfrm>
          </p:grpSpPr>
          <p:pic>
            <p:nvPicPr>
              <p:cNvPr id="59" name="Picture 15">
                <a:extLst>
                  <a:ext uri="{FF2B5EF4-FFF2-40B4-BE49-F238E27FC236}">
                    <a16:creationId xmlns:a16="http://schemas.microsoft.com/office/drawing/2014/main" id="{A2768BA3-D3B7-E4E3-B7B2-36A0F9A89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6958" y="3821908"/>
                <a:ext cx="4013744" cy="916312"/>
              </a:xfrm>
              <a:prstGeom prst="rect">
                <a:avLst/>
              </a:prstGeom>
              <a:effectLst>
                <a:outerShdw blurRad="724870" dist="658973" dir="2700000">
                  <a:srgbClr val="141414">
                    <a:alpha val="13000"/>
                  </a:srgbClr>
                </a:outerShdw>
              </a:effectLst>
            </p:spPr>
          </p:pic>
          <p:pic>
            <p:nvPicPr>
              <p:cNvPr id="64" name="Picture 15">
                <a:extLst>
                  <a:ext uri="{FF2B5EF4-FFF2-40B4-BE49-F238E27FC236}">
                    <a16:creationId xmlns:a16="http://schemas.microsoft.com/office/drawing/2014/main" id="{9E6A3FBB-EEDF-4FC4-6DE0-832DBA3FFB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7431" y="5447684"/>
                <a:ext cx="4103270" cy="916312"/>
              </a:xfrm>
              <a:prstGeom prst="rect">
                <a:avLst/>
              </a:prstGeom>
              <a:effectLst>
                <a:outerShdw blurRad="724870" dist="658973" dir="2700000">
                  <a:srgbClr val="141414">
                    <a:alpha val="13000"/>
                  </a:srgbClr>
                </a:outerShdw>
              </a:effectLst>
            </p:spPr>
          </p:pic>
          <p:sp>
            <p:nvSpPr>
              <p:cNvPr id="67" name="TextBox 18">
                <a:extLst>
                  <a:ext uri="{FF2B5EF4-FFF2-40B4-BE49-F238E27FC236}">
                    <a16:creationId xmlns:a16="http://schemas.microsoft.com/office/drawing/2014/main" id="{77DB85E0-C4A7-FBB9-AC25-6AB07BF2CAC9}"/>
                  </a:ext>
                </a:extLst>
              </p:cNvPr>
              <p:cNvSpPr txBox="1"/>
              <p:nvPr/>
            </p:nvSpPr>
            <p:spPr>
              <a:xfrm>
                <a:off x="1651968" y="5498316"/>
                <a:ext cx="4152900" cy="8382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메인 개발 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노드 작성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, </a:t>
                </a:r>
                <a:r>
                  <a:rPr lang="en" altLang="ko-KR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LangGraph</a:t>
                </a:r>
                <a:r>
                  <a:rPr lang="en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그래프 조립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범용화 설계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프론트엔드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 연결 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(</a:t>
                </a:r>
                <a:r>
                  <a:rPr lang="en" altLang="ko-KR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Streamlit</a:t>
                </a:r>
                <a:r>
                  <a:rPr lang="en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 ↔ </a:t>
                </a:r>
                <a:r>
                  <a:rPr lang="en" altLang="ko-KR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LangGraph</a:t>
                </a:r>
                <a:r>
                  <a:rPr lang="en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GitHub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관리 및 성능 개선 및 구조 </a:t>
                </a:r>
                <a:r>
                  <a:rPr lang="ko-KR" altLang="en-US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리팩토링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 책임</a:t>
                </a:r>
              </a:p>
            </p:txBody>
          </p:sp>
          <p:sp>
            <p:nvSpPr>
              <p:cNvPr id="62" name="TextBox 18">
                <a:extLst>
                  <a:ext uri="{FF2B5EF4-FFF2-40B4-BE49-F238E27FC236}">
                    <a16:creationId xmlns:a16="http://schemas.microsoft.com/office/drawing/2014/main" id="{CC8EAF1C-D40C-067F-2F9B-F3D57DC13A0C}"/>
                  </a:ext>
                </a:extLst>
              </p:cNvPr>
              <p:cNvSpPr txBox="1"/>
              <p:nvPr/>
            </p:nvSpPr>
            <p:spPr>
              <a:xfrm>
                <a:off x="1879423" y="3872540"/>
                <a:ext cx="4152900" cy="8382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프로젝트 관리 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스케줄링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목표 세분화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문서화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서브 개발 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일부 노드 작성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테스트 데이터 변형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보조 디버깅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테스트 시나리오 설계 및 검증 책임</a:t>
                </a:r>
              </a:p>
            </p:txBody>
          </p:sp>
          <p:pic>
            <p:nvPicPr>
              <p:cNvPr id="50" name="Picture 15">
                <a:extLst>
                  <a:ext uri="{FF2B5EF4-FFF2-40B4-BE49-F238E27FC236}">
                    <a16:creationId xmlns:a16="http://schemas.microsoft.com/office/drawing/2014/main" id="{4FA11623-7A5A-3727-2AF1-22346A7DD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6958" y="2100484"/>
                <a:ext cx="4013744" cy="952012"/>
              </a:xfrm>
              <a:prstGeom prst="rect">
                <a:avLst/>
              </a:prstGeom>
              <a:effectLst>
                <a:outerShdw blurRad="724870" dist="658973" dir="2700000">
                  <a:srgbClr val="141414">
                    <a:alpha val="13000"/>
                  </a:srgbClr>
                </a:outerShdw>
              </a:effectLst>
            </p:spPr>
          </p:pic>
          <p:sp>
            <p:nvSpPr>
              <p:cNvPr id="52" name="TextBox 17">
                <a:extLst>
                  <a:ext uri="{FF2B5EF4-FFF2-40B4-BE49-F238E27FC236}">
                    <a16:creationId xmlns:a16="http://schemas.microsoft.com/office/drawing/2014/main" id="{D2279D10-0E5E-BFCB-AC33-49A689C01511}"/>
                  </a:ext>
                </a:extLst>
              </p:cNvPr>
              <p:cNvSpPr txBox="1"/>
              <p:nvPr/>
            </p:nvSpPr>
            <p:spPr>
              <a:xfrm>
                <a:off x="4395990" y="1832163"/>
                <a:ext cx="2616200" cy="260350"/>
              </a:xfrm>
              <a:prstGeom prst="rect">
                <a:avLst/>
              </a:prstGeom>
            </p:spPr>
            <p:txBody>
              <a:bodyPr lIns="0" tIns="27940" rIns="0" bIns="0" rtlCol="0" anchor="t"/>
              <a:lstStyle/>
              <a:p>
                <a:pPr lvl="0">
                  <a:lnSpc>
                    <a:spcPct val="91299"/>
                  </a:lnSpc>
                </a:pPr>
                <a:r>
                  <a:rPr lang="en" sz="1400" spc="-44" dirty="0">
                    <a:solidFill>
                      <a:srgbClr val="00206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Domain</a:t>
                </a:r>
                <a:r>
                  <a:rPr lang="ko-KR" altLang="en-US" sz="1400" spc="-44" dirty="0">
                    <a:solidFill>
                      <a:srgbClr val="00206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 </a:t>
                </a:r>
                <a:r>
                  <a:rPr lang="en-US" altLang="ko-KR" sz="1400" spc="-44" dirty="0">
                    <a:solidFill>
                      <a:srgbClr val="00206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Expert</a:t>
                </a:r>
                <a:endParaRPr lang="en" sz="1400" spc="-44" dirty="0">
                  <a:solidFill>
                    <a:srgbClr val="00206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53" name="TextBox 18">
                <a:extLst>
                  <a:ext uri="{FF2B5EF4-FFF2-40B4-BE49-F238E27FC236}">
                    <a16:creationId xmlns:a16="http://schemas.microsoft.com/office/drawing/2014/main" id="{8715272F-6CBD-E5CE-C830-22C0F6FC248C}"/>
                  </a:ext>
                </a:extLst>
              </p:cNvPr>
              <p:cNvSpPr txBox="1"/>
              <p:nvPr/>
            </p:nvSpPr>
            <p:spPr>
              <a:xfrm>
                <a:off x="1734632" y="2151115"/>
                <a:ext cx="4152900" cy="8382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도메인 관련 결과물 검증 및 품질 개선 피드백 제공</a:t>
                </a:r>
                <a:endPara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UI/UX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시각화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목업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 등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) →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사용자 관점 인터페이스 제안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데이터 수집 책임 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(</a:t>
                </a:r>
                <a:r>
                  <a:rPr lang="en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CSV, PDF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등 원본 확보 및 정리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B837BC-AEDC-630D-26F7-A68A07862B88}"/>
                  </a:ext>
                </a:extLst>
              </p:cNvPr>
              <p:cNvSpPr txBox="1"/>
              <p:nvPr/>
            </p:nvSpPr>
            <p:spPr>
              <a:xfrm>
                <a:off x="1586957" y="1732359"/>
                <a:ext cx="1561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조성희</a:t>
                </a:r>
                <a:r>
                  <a:rPr kumimoji="1" lang="ko-KR" altLang="en-US" sz="2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dirty="0">
                    <a:solidFill>
                      <a:srgbClr val="0087E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@Alex</a:t>
                </a:r>
                <a:endParaRPr kumimoji="1" lang="ko-KR" altLang="en-US" sz="2000" dirty="0">
                  <a:solidFill>
                    <a:srgbClr val="0087E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1" name="TextBox 17">
                <a:extLst>
                  <a:ext uri="{FF2B5EF4-FFF2-40B4-BE49-F238E27FC236}">
                    <a16:creationId xmlns:a16="http://schemas.microsoft.com/office/drawing/2014/main" id="{ED5A5FD1-9817-5FED-9DF3-70F2F64F93AC}"/>
                  </a:ext>
                </a:extLst>
              </p:cNvPr>
              <p:cNvSpPr txBox="1"/>
              <p:nvPr/>
            </p:nvSpPr>
            <p:spPr>
              <a:xfrm>
                <a:off x="2950122" y="3570640"/>
                <a:ext cx="2616200" cy="260350"/>
              </a:xfrm>
              <a:prstGeom prst="rect">
                <a:avLst/>
              </a:prstGeom>
            </p:spPr>
            <p:txBody>
              <a:bodyPr lIns="0" tIns="27940" rIns="0" bIns="0" rtlCol="0" anchor="t"/>
              <a:lstStyle/>
              <a:p>
                <a:pPr lvl="0" algn="r">
                  <a:lnSpc>
                    <a:spcPct val="91299"/>
                  </a:lnSpc>
                </a:pPr>
                <a:r>
                  <a:rPr lang="en-US" sz="1400" spc="-44" dirty="0">
                    <a:solidFill>
                      <a:srgbClr val="00206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Project Manager</a:t>
                </a:r>
                <a:endParaRPr lang="en" sz="1400" spc="-44" dirty="0">
                  <a:solidFill>
                    <a:srgbClr val="00206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87C529-E9EE-4090-2E85-FC80AB23DD7A}"/>
                  </a:ext>
                </a:extLst>
              </p:cNvPr>
              <p:cNvSpPr txBox="1"/>
              <p:nvPr/>
            </p:nvSpPr>
            <p:spPr>
              <a:xfrm>
                <a:off x="1841427" y="3464495"/>
                <a:ext cx="2180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오준석</a:t>
                </a:r>
                <a:r>
                  <a:rPr kumimoji="1" lang="ko-KR" altLang="en-US" sz="2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dirty="0">
                    <a:solidFill>
                      <a:srgbClr val="0087E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@</a:t>
                </a:r>
                <a:r>
                  <a:rPr kumimoji="1" lang="en-US" altLang="ko-KR" dirty="0" err="1">
                    <a:solidFill>
                      <a:srgbClr val="0087E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semistone</a:t>
                </a:r>
                <a:endParaRPr kumimoji="1" lang="ko-KR" altLang="en-US" sz="2000" dirty="0">
                  <a:solidFill>
                    <a:srgbClr val="0087E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6" name="TextBox 17">
                <a:extLst>
                  <a:ext uri="{FF2B5EF4-FFF2-40B4-BE49-F238E27FC236}">
                    <a16:creationId xmlns:a16="http://schemas.microsoft.com/office/drawing/2014/main" id="{4C862D79-2984-DF4D-3DF7-809E819C912E}"/>
                  </a:ext>
                </a:extLst>
              </p:cNvPr>
              <p:cNvSpPr txBox="1"/>
              <p:nvPr/>
            </p:nvSpPr>
            <p:spPr>
              <a:xfrm>
                <a:off x="2950122" y="5186423"/>
                <a:ext cx="2616200" cy="260350"/>
              </a:xfrm>
              <a:prstGeom prst="rect">
                <a:avLst/>
              </a:prstGeom>
            </p:spPr>
            <p:txBody>
              <a:bodyPr lIns="0" tIns="27940" rIns="0" bIns="0" rtlCol="0" anchor="t"/>
              <a:lstStyle/>
              <a:p>
                <a:pPr lvl="0" algn="r">
                  <a:lnSpc>
                    <a:spcPct val="91299"/>
                  </a:lnSpc>
                </a:pPr>
                <a:r>
                  <a:rPr lang="en-US" sz="1400" spc="-44" dirty="0">
                    <a:solidFill>
                      <a:srgbClr val="002060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Main Developer</a:t>
                </a:r>
                <a:endParaRPr lang="en" sz="1400" spc="-44" dirty="0">
                  <a:solidFill>
                    <a:srgbClr val="00206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56BCE6-CDEE-9E2F-64A4-63DF7E6F9D02}"/>
                  </a:ext>
                </a:extLst>
              </p:cNvPr>
              <p:cNvSpPr txBox="1"/>
              <p:nvPr/>
            </p:nvSpPr>
            <p:spPr>
              <a:xfrm>
                <a:off x="1463228" y="5080064"/>
                <a:ext cx="251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김정수</a:t>
                </a:r>
                <a:r>
                  <a:rPr kumimoji="1"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dirty="0">
                    <a:solidFill>
                      <a:srgbClr val="0087E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@</a:t>
                </a:r>
                <a:r>
                  <a:rPr kumimoji="1" lang="en-US" altLang="ko-KR" dirty="0" err="1">
                    <a:solidFill>
                      <a:srgbClr val="0087E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krystallinekim</a:t>
                </a:r>
                <a:endParaRPr kumimoji="1" lang="ko-KR" altLang="en-US" dirty="0">
                  <a:solidFill>
                    <a:srgbClr val="0087E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4A260DB-565E-5DE3-F959-163D8A6A2E92}"/>
                  </a:ext>
                </a:extLst>
              </p:cNvPr>
              <p:cNvSpPr/>
              <p:nvPr/>
            </p:nvSpPr>
            <p:spPr>
              <a:xfrm flipV="1">
                <a:off x="1031319" y="3840072"/>
                <a:ext cx="4562475" cy="45719"/>
              </a:xfrm>
              <a:prstGeom prst="rect">
                <a:avLst/>
              </a:prstGeom>
              <a:solidFill>
                <a:srgbClr val="0087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E967726-4DB6-B2DB-AAA4-8CD8A4D0BD3A}"/>
                  </a:ext>
                </a:extLst>
              </p:cNvPr>
              <p:cNvSpPr/>
              <p:nvPr/>
            </p:nvSpPr>
            <p:spPr>
              <a:xfrm flipV="1">
                <a:off x="1031319" y="2105812"/>
                <a:ext cx="4562475" cy="45719"/>
              </a:xfrm>
              <a:prstGeom prst="rect">
                <a:avLst/>
              </a:prstGeom>
              <a:solidFill>
                <a:srgbClr val="0087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21860BF-BBA1-9BEF-CF3C-3AD5397393A8}"/>
                  </a:ext>
                </a:extLst>
              </p:cNvPr>
              <p:cNvSpPr/>
              <p:nvPr/>
            </p:nvSpPr>
            <p:spPr>
              <a:xfrm flipV="1">
                <a:off x="1031319" y="5442063"/>
                <a:ext cx="4562475" cy="45719"/>
              </a:xfrm>
              <a:prstGeom prst="rect">
                <a:avLst/>
              </a:prstGeom>
              <a:solidFill>
                <a:srgbClr val="0087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9B30615-8A5A-AE59-062B-33B0367828CE}"/>
                  </a:ext>
                </a:extLst>
              </p:cNvPr>
              <p:cNvSpPr/>
              <p:nvPr/>
            </p:nvSpPr>
            <p:spPr>
              <a:xfrm>
                <a:off x="162400" y="4792197"/>
                <a:ext cx="1351800" cy="13518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0B47097-AF68-DF5E-0A8D-F2A087D4871F}"/>
                  </a:ext>
                </a:extLst>
              </p:cNvPr>
              <p:cNvSpPr/>
              <p:nvPr/>
            </p:nvSpPr>
            <p:spPr>
              <a:xfrm>
                <a:off x="357925" y="1632971"/>
                <a:ext cx="1351800" cy="1351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D72D8B9E-0702-FD1F-20A4-9CA836E54669}"/>
                  </a:ext>
                </a:extLst>
              </p:cNvPr>
              <p:cNvSpPr/>
              <p:nvPr/>
            </p:nvSpPr>
            <p:spPr>
              <a:xfrm>
                <a:off x="589157" y="3176381"/>
                <a:ext cx="1351800" cy="1351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900" dirty="0"/>
              </a:p>
            </p:txBody>
          </p:sp>
        </p:grpSp>
        <p:sp>
          <p:nvSpPr>
            <p:cNvPr id="63" name="TextBox 17">
              <a:extLst>
                <a:ext uri="{FF2B5EF4-FFF2-40B4-BE49-F238E27FC236}">
                  <a16:creationId xmlns:a16="http://schemas.microsoft.com/office/drawing/2014/main" id="{51BC9FA7-3D6D-A14A-1DAA-50B36963096D}"/>
                </a:ext>
              </a:extLst>
            </p:cNvPr>
            <p:cNvSpPr txBox="1"/>
            <p:nvPr/>
          </p:nvSpPr>
          <p:spPr>
            <a:xfrm>
              <a:off x="6324788" y="4647123"/>
              <a:ext cx="2538176" cy="382569"/>
            </a:xfrm>
            <a:prstGeom prst="roundRect">
              <a:avLst>
                <a:gd name="adj" fmla="val 50000"/>
              </a:avLst>
            </a:prstGeom>
            <a:solidFill>
              <a:srgbClr val="0087EF"/>
            </a:solidFill>
          </p:spPr>
          <p:txBody>
            <a:bodyPr lIns="0" tIns="27940" rIns="0" bIns="0" rtlCol="0" anchor="t"/>
            <a:lstStyle>
              <a:defPPr>
                <a:defRPr lang="ko-KR"/>
              </a:defPPr>
              <a:lvl1pPr lvl="0" algn="ctr">
                <a:lnSpc>
                  <a:spcPct val="91299"/>
                </a:lnSpc>
                <a:defRPr b="1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defRPr>
              </a:lvl1pPr>
            </a:lstStyle>
            <a:p>
              <a:r>
                <a:rPr lang="en" altLang="ko-KR" b="0" dirty="0"/>
                <a:t>Alignment &amp; Review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6EFF7C7-0470-0EF3-86F7-0383FD0D127B}"/>
                </a:ext>
              </a:extLst>
            </p:cNvPr>
            <p:cNvGrpSpPr/>
            <p:nvPr/>
          </p:nvGrpSpPr>
          <p:grpSpPr>
            <a:xfrm>
              <a:off x="6631677" y="5055120"/>
              <a:ext cx="2548716" cy="1245728"/>
              <a:chOff x="6402889" y="5055120"/>
              <a:chExt cx="2548716" cy="1245728"/>
            </a:xfrm>
          </p:grpSpPr>
          <p:sp>
            <p:nvSpPr>
              <p:cNvPr id="69" name="TextBox 18">
                <a:extLst>
                  <a:ext uri="{FF2B5EF4-FFF2-40B4-BE49-F238E27FC236}">
                    <a16:creationId xmlns:a16="http://schemas.microsoft.com/office/drawing/2014/main" id="{8C677322-1A0D-93EC-6F90-F68301FFDEEA}"/>
                  </a:ext>
                </a:extLst>
              </p:cNvPr>
              <p:cNvSpPr txBox="1"/>
              <p:nvPr/>
            </p:nvSpPr>
            <p:spPr>
              <a:xfrm>
                <a:off x="6593389" y="5462648"/>
                <a:ext cx="2358216" cy="8382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목표 설정</a:t>
                </a:r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진행현황 공유</a:t>
                </a:r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결과물 리뷰</a:t>
                </a:r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역할 분배</a:t>
                </a:r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7B3D4C-DAF8-C258-BBC7-7987E1C9B9DF}"/>
                  </a:ext>
                </a:extLst>
              </p:cNvPr>
              <p:cNvSpPr txBox="1"/>
              <p:nvPr/>
            </p:nvSpPr>
            <p:spPr>
              <a:xfrm>
                <a:off x="6402889" y="5055120"/>
                <a:ext cx="194207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0087EF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주간 회의 진행</a:t>
                </a:r>
                <a:endParaRPr lang="en-US" altLang="ko-KR" sz="1600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97B2271-F9BC-7331-A648-86C33D72951A}"/>
                </a:ext>
              </a:extLst>
            </p:cNvPr>
            <p:cNvGrpSpPr/>
            <p:nvPr/>
          </p:nvGrpSpPr>
          <p:grpSpPr>
            <a:xfrm>
              <a:off x="9113304" y="5055120"/>
              <a:ext cx="2577129" cy="1245728"/>
              <a:chOff x="9082935" y="5055120"/>
              <a:chExt cx="2577129" cy="1245728"/>
            </a:xfrm>
          </p:grpSpPr>
          <p:sp>
            <p:nvSpPr>
              <p:cNvPr id="73" name="TextBox 18">
                <a:extLst>
                  <a:ext uri="{FF2B5EF4-FFF2-40B4-BE49-F238E27FC236}">
                    <a16:creationId xmlns:a16="http://schemas.microsoft.com/office/drawing/2014/main" id="{84A46B3B-2624-E759-A17F-3BB0A8FE37A6}"/>
                  </a:ext>
                </a:extLst>
              </p:cNvPr>
              <p:cNvSpPr txBox="1"/>
              <p:nvPr/>
            </p:nvSpPr>
            <p:spPr>
              <a:xfrm>
                <a:off x="9301848" y="5462648"/>
                <a:ext cx="2358216" cy="8382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진행에 따른 목표 조정</a:t>
                </a:r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Daily Task 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공유</a:t>
                </a:r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Blocker &amp; Issue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 논의</a:t>
                </a:r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C6ACA3-C281-3784-529C-EB419B9F892B}"/>
                  </a:ext>
                </a:extLst>
              </p:cNvPr>
              <p:cNvSpPr txBox="1"/>
              <p:nvPr/>
            </p:nvSpPr>
            <p:spPr>
              <a:xfrm>
                <a:off x="9082935" y="5055120"/>
                <a:ext cx="194207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0087EF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일간 회의 진행</a:t>
                </a:r>
                <a:endParaRPr lang="en-US" altLang="ko-KR" sz="1600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F25D7B8-0196-A6CE-ED4C-38D37DB2D3CC}"/>
                </a:ext>
              </a:extLst>
            </p:cNvPr>
            <p:cNvSpPr/>
            <p:nvPr/>
          </p:nvSpPr>
          <p:spPr>
            <a:xfrm>
              <a:off x="6185775" y="1313376"/>
              <a:ext cx="5714027" cy="3042374"/>
            </a:xfrm>
            <a:prstGeom prst="roundRect">
              <a:avLst>
                <a:gd name="adj" fmla="val 2892"/>
              </a:avLst>
            </a:prstGeom>
            <a:noFill/>
            <a:ln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17">
              <a:extLst>
                <a:ext uri="{FF2B5EF4-FFF2-40B4-BE49-F238E27FC236}">
                  <a16:creationId xmlns:a16="http://schemas.microsoft.com/office/drawing/2014/main" id="{9B89E4F6-1453-7305-308C-6734ADC7FBCB}"/>
                </a:ext>
              </a:extLst>
            </p:cNvPr>
            <p:cNvSpPr txBox="1"/>
            <p:nvPr/>
          </p:nvSpPr>
          <p:spPr>
            <a:xfrm>
              <a:off x="6402889" y="1134792"/>
              <a:ext cx="1497249" cy="382569"/>
            </a:xfrm>
            <a:prstGeom prst="roundRect">
              <a:avLst>
                <a:gd name="adj" fmla="val 50000"/>
              </a:avLst>
            </a:prstGeom>
            <a:solidFill>
              <a:srgbClr val="0087EF"/>
            </a:solidFill>
          </p:spPr>
          <p:txBody>
            <a:bodyPr lIns="0" tIns="27940" rIns="0" bIns="0" rtlCol="0" anchor="t"/>
            <a:lstStyle/>
            <a:p>
              <a:pPr lvl="0" algn="ctr">
                <a:lnSpc>
                  <a:spcPct val="91299"/>
                </a:lnSpc>
              </a:pPr>
              <a:r>
                <a:rPr lang="en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Synergy</a:t>
              </a:r>
              <a:endParaRPr lang="en" altLang="ko-KR" spc="-44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381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92F3D-8B97-3543-06AD-6E8E5382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7">
            <a:extLst>
              <a:ext uri="{FF2B5EF4-FFF2-40B4-BE49-F238E27FC236}">
                <a16:creationId xmlns:a16="http://schemas.microsoft.com/office/drawing/2014/main" id="{933CDAE5-4FC9-8A11-22EC-85FF831EFC3D}"/>
              </a:ext>
            </a:extLst>
          </p:cNvPr>
          <p:cNvSpPr txBox="1"/>
          <p:nvPr/>
        </p:nvSpPr>
        <p:spPr>
          <a:xfrm>
            <a:off x="363953" y="958450"/>
            <a:ext cx="3893687" cy="260350"/>
          </a:xfrm>
          <a:prstGeom prst="rect">
            <a:avLst/>
          </a:prstGeom>
        </p:spPr>
        <p:txBody>
          <a:bodyPr lIns="0" tIns="27940" rIns="0" bIns="0" rtlCol="0" anchor="t"/>
          <a:lstStyle/>
          <a:p>
            <a:pPr lvl="0">
              <a:lnSpc>
                <a:spcPct val="91299"/>
              </a:lnSpc>
            </a:pPr>
            <a:r>
              <a:rPr lang="en-US" sz="2300" b="1" spc="-44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 Co-work</a:t>
            </a:r>
            <a:r>
              <a:rPr lang="en-US" sz="2300" b="1" spc="-44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ko-KR" altLang="en-US" sz="2300" b="1" spc="-44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협력 </a:t>
            </a:r>
            <a:endParaRPr lang="en" sz="2300" b="1" spc="-44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ACB7389B-1FB9-23DF-C7A0-AF9335EEC637}"/>
              </a:ext>
            </a:extLst>
          </p:cNvPr>
          <p:cNvSpPr txBox="1"/>
          <p:nvPr/>
        </p:nvSpPr>
        <p:spPr>
          <a:xfrm>
            <a:off x="363953" y="2843367"/>
            <a:ext cx="4188689" cy="260350"/>
          </a:xfrm>
          <a:prstGeom prst="rect">
            <a:avLst/>
          </a:prstGeom>
        </p:spPr>
        <p:txBody>
          <a:bodyPr lIns="0" tIns="27940" rIns="0" bIns="0" rtlCol="0" anchor="t"/>
          <a:lstStyle/>
          <a:p>
            <a:pPr lvl="0">
              <a:lnSpc>
                <a:spcPct val="91299"/>
              </a:lnSpc>
            </a:pPr>
            <a:r>
              <a:rPr lang="en-US" sz="2300" b="1" spc="-44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 Documentation</a:t>
            </a:r>
            <a:r>
              <a:rPr lang="en-US" sz="2300" b="1" spc="-44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ko-KR" altLang="en-US" sz="2300" b="1" spc="-44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 정리</a:t>
            </a:r>
            <a:endParaRPr lang="en" sz="2300" b="1" spc="-44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355DED1E-1860-5696-DA99-CFDAFC8F502A}"/>
              </a:ext>
            </a:extLst>
          </p:cNvPr>
          <p:cNvSpPr txBox="1"/>
          <p:nvPr/>
        </p:nvSpPr>
        <p:spPr>
          <a:xfrm>
            <a:off x="363953" y="4728283"/>
            <a:ext cx="4188689" cy="260350"/>
          </a:xfrm>
          <a:prstGeom prst="rect">
            <a:avLst/>
          </a:prstGeom>
        </p:spPr>
        <p:txBody>
          <a:bodyPr lIns="0" tIns="27940" rIns="0" bIns="0" rtlCol="0" anchor="t"/>
          <a:lstStyle/>
          <a:p>
            <a:pPr lvl="0">
              <a:lnSpc>
                <a:spcPct val="91299"/>
              </a:lnSpc>
            </a:pPr>
            <a:r>
              <a:rPr lang="en-US" sz="2300" b="1" spc="-44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 Visualization</a:t>
            </a:r>
            <a:r>
              <a:rPr lang="en-US" sz="2300" b="1" spc="-44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ko-KR" altLang="en-US" sz="2300" b="1" spc="-44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시각화</a:t>
            </a:r>
            <a:endParaRPr lang="en" sz="2300" b="1" spc="-44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DFE707-D095-EDBF-E62C-73CE0A6686B8}"/>
              </a:ext>
            </a:extLst>
          </p:cNvPr>
          <p:cNvGrpSpPr/>
          <p:nvPr/>
        </p:nvGrpSpPr>
        <p:grpSpPr>
          <a:xfrm>
            <a:off x="385983" y="1301127"/>
            <a:ext cx="6009129" cy="1443175"/>
            <a:chOff x="446141" y="1373317"/>
            <a:chExt cx="6009129" cy="1443175"/>
          </a:xfrm>
        </p:grpSpPr>
        <p:pic>
          <p:nvPicPr>
            <p:cNvPr id="71" name="Picture 30">
              <a:extLst>
                <a:ext uri="{FF2B5EF4-FFF2-40B4-BE49-F238E27FC236}">
                  <a16:creationId xmlns:a16="http://schemas.microsoft.com/office/drawing/2014/main" id="{89729109-7A8F-0AEE-5F77-73FDEF8B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316" y="1376492"/>
              <a:ext cx="6005954" cy="1440000"/>
            </a:xfrm>
            <a:prstGeom prst="rect">
              <a:avLst/>
            </a:prstGeom>
            <a:effectLst>
              <a:outerShdw blurRad="566284" dist="607204" dir="2700000">
                <a:srgbClr val="141414">
                  <a:alpha val="7000"/>
                </a:srgbClr>
              </a:outerShdw>
            </a:effectLst>
          </p:spPr>
        </p:pic>
        <p:pic>
          <p:nvPicPr>
            <p:cNvPr id="72" name="Picture 31">
              <a:extLst>
                <a:ext uri="{FF2B5EF4-FFF2-40B4-BE49-F238E27FC236}">
                  <a16:creationId xmlns:a16="http://schemas.microsoft.com/office/drawing/2014/main" id="{87F5A5C9-804C-F2E9-D554-166EEDEC6B2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242109" y="2061567"/>
              <a:ext cx="1440000" cy="63500"/>
            </a:xfrm>
            <a:prstGeom prst="rect">
              <a:avLst/>
            </a:prstGeom>
          </p:spPr>
        </p:pic>
        <p:pic>
          <p:nvPicPr>
            <p:cNvPr id="73" name="Picture 32">
              <a:extLst>
                <a:ext uri="{FF2B5EF4-FFF2-40B4-BE49-F238E27FC236}">
                  <a16:creationId xmlns:a16="http://schemas.microsoft.com/office/drawing/2014/main" id="{A72FBCD0-BE53-283E-A754-62B490DE8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439916" y="1795592"/>
              <a:ext cx="527050" cy="12700"/>
            </a:xfrm>
            <a:prstGeom prst="rect">
              <a:avLst/>
            </a:prstGeom>
          </p:spPr>
        </p:pic>
        <p:sp>
          <p:nvSpPr>
            <p:cNvPr id="74" name="TextBox 33">
              <a:extLst>
                <a:ext uri="{FF2B5EF4-FFF2-40B4-BE49-F238E27FC236}">
                  <a16:creationId xmlns:a16="http://schemas.microsoft.com/office/drawing/2014/main" id="{3D2F69E7-C390-9873-B0D4-E7F3356FD0EA}"/>
                </a:ext>
              </a:extLst>
            </p:cNvPr>
            <p:cNvSpPr txBox="1"/>
            <p:nvPr/>
          </p:nvSpPr>
          <p:spPr>
            <a:xfrm>
              <a:off x="677916" y="1519933"/>
              <a:ext cx="952500" cy="234950"/>
            </a:xfrm>
            <a:prstGeom prst="rect">
              <a:avLst/>
            </a:prstGeom>
          </p:spPr>
          <p:txBody>
            <a:bodyPr lIns="0" tIns="25400" rIns="0" bIns="0" rtlCol="0" anchor="t"/>
            <a:lstStyle/>
            <a:p>
              <a:pPr lvl="0">
                <a:lnSpc>
                  <a:spcPct val="91299"/>
                </a:lnSpc>
              </a:pPr>
              <a:r>
                <a:rPr lang="en-US" altLang="ko-KR" b="1" spc="-44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GitHub</a:t>
              </a:r>
              <a:r>
                <a:rPr lang="ko-KR" altLang="en-US" b="1" spc="-44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b="1" spc="-44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lvl="0">
                <a:lnSpc>
                  <a:spcPct val="91299"/>
                </a:lnSpc>
              </a:pPr>
              <a:r>
                <a:rPr lang="en-US" altLang="ko-KR" b="1" spc="-44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&amp;</a:t>
              </a:r>
              <a:r>
                <a:rPr lang="ko-KR" altLang="en-US" b="1" spc="-44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b="1" spc="-44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Slack</a:t>
              </a:r>
              <a:endParaRPr lang="en" altLang="ko-KR" b="1" spc="-44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7C76CF3B-47FC-600D-2740-03B2CF1CFA5E}"/>
                </a:ext>
              </a:extLst>
            </p:cNvPr>
            <p:cNvSpPr txBox="1"/>
            <p:nvPr/>
          </p:nvSpPr>
          <p:spPr>
            <a:xfrm>
              <a:off x="1878066" y="1497142"/>
              <a:ext cx="3892927" cy="1169859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just">
                <a:lnSpc>
                  <a:spcPct val="132800"/>
                </a:lnSpc>
              </a:pPr>
              <a:r>
                <a:rPr lang="en-US" altLang="ko-KR" sz="12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GitHub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: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코드 저장 및 버전 관리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ko-KR" altLang="en-US" sz="1200" dirty="0" err="1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브랜치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기반 개발 및 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Pull Request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리뷰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ko-KR" altLang="en-US" sz="1200" dirty="0" err="1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커밋이나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PR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에 태스크에 대해 상세하게 </a:t>
              </a:r>
              <a:endParaRPr lang="en-US" altLang="ko-KR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lvl="0" algn="just">
                <a:lnSpc>
                  <a:spcPct val="132800"/>
                </a:lnSpc>
              </a:pP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작성하는 지침 설정</a:t>
              </a:r>
              <a:endParaRPr lang="en-US" altLang="ko-KR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lvl="0" algn="just">
                <a:lnSpc>
                  <a:spcPct val="150000"/>
                </a:lnSpc>
              </a:pPr>
              <a:r>
                <a:rPr lang="en-US" altLang="ko-KR" sz="12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Slack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: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실시간 커뮤니케이션 및 자료 공유 용도로 활용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endParaRPr lang="en-US" altLang="ko-KR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lvl="0" algn="just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향후에는 </a:t>
              </a:r>
              <a:r>
                <a:rPr lang="ko-KR" altLang="en-US" sz="1200" dirty="0" err="1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디스코드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활용 여부 검토</a:t>
              </a:r>
              <a:endParaRPr lang="en-US" altLang="ko-KR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lvl="0" algn="just">
                <a:lnSpc>
                  <a:spcPct val="132800"/>
                </a:lnSpc>
              </a:pPr>
              <a:endParaRPr lang="en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7DBB850-507A-62F3-5EB3-6968DFA6D345}"/>
              </a:ext>
            </a:extLst>
          </p:cNvPr>
          <p:cNvGrpSpPr/>
          <p:nvPr/>
        </p:nvGrpSpPr>
        <p:grpSpPr>
          <a:xfrm>
            <a:off x="385983" y="3190518"/>
            <a:ext cx="6009129" cy="1443175"/>
            <a:chOff x="446141" y="3262708"/>
            <a:chExt cx="6009129" cy="1443175"/>
          </a:xfrm>
        </p:grpSpPr>
        <p:pic>
          <p:nvPicPr>
            <p:cNvPr id="4" name="Picture 30">
              <a:extLst>
                <a:ext uri="{FF2B5EF4-FFF2-40B4-BE49-F238E27FC236}">
                  <a16:creationId xmlns:a16="http://schemas.microsoft.com/office/drawing/2014/main" id="{9283DFA6-4AB5-8D72-FEA1-8FD28A13D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316" y="3265883"/>
              <a:ext cx="6005954" cy="1440000"/>
            </a:xfrm>
            <a:prstGeom prst="rect">
              <a:avLst/>
            </a:prstGeom>
            <a:effectLst>
              <a:outerShdw blurRad="566284" dist="607204" dir="2700000">
                <a:srgbClr val="141414">
                  <a:alpha val="7000"/>
                </a:srgbClr>
              </a:outerShdw>
            </a:effectLst>
          </p:spPr>
        </p:pic>
        <p:pic>
          <p:nvPicPr>
            <p:cNvPr id="5" name="Picture 31">
              <a:extLst>
                <a:ext uri="{FF2B5EF4-FFF2-40B4-BE49-F238E27FC236}">
                  <a16:creationId xmlns:a16="http://schemas.microsoft.com/office/drawing/2014/main" id="{00F4D00A-8769-9BCA-8F8A-CC93F5076F8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242109" y="3950958"/>
              <a:ext cx="1440000" cy="63500"/>
            </a:xfrm>
            <a:prstGeom prst="rect">
              <a:avLst/>
            </a:prstGeom>
          </p:spPr>
        </p:pic>
        <p:pic>
          <p:nvPicPr>
            <p:cNvPr id="6" name="Picture 32">
              <a:extLst>
                <a:ext uri="{FF2B5EF4-FFF2-40B4-BE49-F238E27FC236}">
                  <a16:creationId xmlns:a16="http://schemas.microsoft.com/office/drawing/2014/main" id="{B5739F59-F2A2-6C13-F3D9-D8AEF7212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439916" y="3684983"/>
              <a:ext cx="527050" cy="12700"/>
            </a:xfrm>
            <a:prstGeom prst="rect">
              <a:avLst/>
            </a:prstGeom>
          </p:spPr>
        </p:pic>
        <p:sp>
          <p:nvSpPr>
            <p:cNvPr id="7" name="TextBox 33">
              <a:extLst>
                <a:ext uri="{FF2B5EF4-FFF2-40B4-BE49-F238E27FC236}">
                  <a16:creationId xmlns:a16="http://schemas.microsoft.com/office/drawing/2014/main" id="{5848C664-6C01-66E4-B017-C5BB5F0779B6}"/>
                </a:ext>
              </a:extLst>
            </p:cNvPr>
            <p:cNvSpPr txBox="1"/>
            <p:nvPr/>
          </p:nvSpPr>
          <p:spPr>
            <a:xfrm>
              <a:off x="677916" y="3409324"/>
              <a:ext cx="1187450" cy="234950"/>
            </a:xfrm>
            <a:prstGeom prst="rect">
              <a:avLst/>
            </a:prstGeom>
          </p:spPr>
          <p:txBody>
            <a:bodyPr lIns="0" tIns="25400" rIns="0" bIns="0" rtlCol="0" anchor="t"/>
            <a:lstStyle/>
            <a:p>
              <a:pPr>
                <a:lnSpc>
                  <a:spcPct val="91299"/>
                </a:lnSpc>
              </a:pPr>
              <a:r>
                <a:rPr lang="en-US" altLang="ko-KR" b="1" spc="-44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Notion</a:t>
              </a:r>
            </a:p>
            <a:p>
              <a:pPr>
                <a:lnSpc>
                  <a:spcPct val="91299"/>
                </a:lnSpc>
              </a:pPr>
              <a:r>
                <a:rPr lang="en-US" altLang="ko-KR" b="1" spc="-44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&amp; Git Issue</a:t>
              </a:r>
              <a:endParaRPr lang="en" altLang="ko-KR" b="1" spc="-44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37">
              <a:extLst>
                <a:ext uri="{FF2B5EF4-FFF2-40B4-BE49-F238E27FC236}">
                  <a16:creationId xmlns:a16="http://schemas.microsoft.com/office/drawing/2014/main" id="{B66485B7-8C37-078C-82A3-6D3D653BB1EF}"/>
                </a:ext>
              </a:extLst>
            </p:cNvPr>
            <p:cNvSpPr txBox="1"/>
            <p:nvPr/>
          </p:nvSpPr>
          <p:spPr>
            <a:xfrm>
              <a:off x="1878066" y="3386533"/>
              <a:ext cx="3994527" cy="1169859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just">
                <a:lnSpc>
                  <a:spcPct val="132800"/>
                </a:lnSpc>
              </a:pPr>
              <a:r>
                <a:rPr lang="en-US" altLang="ko-KR" sz="12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Notion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: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MVP 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제작 단계까지 </a:t>
              </a:r>
              <a:r>
                <a:rPr lang="ko-KR" altLang="en-US" sz="1200" dirty="0" err="1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노션을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통해 태스크 진행을 파악했으나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이후 문서화 체계의 불편함을 느껴 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Git Issue 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활용</a:t>
              </a:r>
              <a:endParaRPr lang="en-US" altLang="ko-KR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lvl="0" algn="just">
                <a:lnSpc>
                  <a:spcPct val="132800"/>
                </a:lnSpc>
              </a:pPr>
              <a:r>
                <a:rPr lang="en-US" sz="12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Git Issue</a:t>
              </a:r>
              <a:r>
                <a:rPr 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: commit 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후 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Pull Request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시점에서 자동으로 </a:t>
              </a:r>
              <a:endParaRPr lang="en-US" altLang="ko-KR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lvl="0" algn="just">
                <a:lnSpc>
                  <a:spcPct val="132800"/>
                </a:lnSpc>
              </a:pP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이슈와 연결되어 해당 이슈에 대한 진행정도를 별도로 </a:t>
              </a:r>
              <a:endParaRPr lang="en-US" altLang="ko-KR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lvl="0" algn="just">
                <a:lnSpc>
                  <a:spcPct val="132800"/>
                </a:lnSpc>
              </a:pP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문서화하지 않을 수 있었음</a:t>
              </a:r>
              <a:endParaRPr lang="en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795632-BC78-E439-975E-3CCBCD21E970}"/>
              </a:ext>
            </a:extLst>
          </p:cNvPr>
          <p:cNvGrpSpPr/>
          <p:nvPr/>
        </p:nvGrpSpPr>
        <p:grpSpPr>
          <a:xfrm>
            <a:off x="385983" y="5079910"/>
            <a:ext cx="6009129" cy="1443175"/>
            <a:chOff x="446141" y="5152100"/>
            <a:chExt cx="6009129" cy="1443175"/>
          </a:xfrm>
        </p:grpSpPr>
        <p:pic>
          <p:nvPicPr>
            <p:cNvPr id="10" name="Picture 30">
              <a:extLst>
                <a:ext uri="{FF2B5EF4-FFF2-40B4-BE49-F238E27FC236}">
                  <a16:creationId xmlns:a16="http://schemas.microsoft.com/office/drawing/2014/main" id="{A17307E0-20E4-4B0B-4926-3FD13B5EF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316" y="5155275"/>
              <a:ext cx="6005954" cy="1440000"/>
            </a:xfrm>
            <a:prstGeom prst="rect">
              <a:avLst/>
            </a:prstGeom>
            <a:effectLst>
              <a:outerShdw blurRad="566284" dist="607204" dir="2700000">
                <a:srgbClr val="141414">
                  <a:alpha val="7000"/>
                </a:srgbClr>
              </a:outerShdw>
            </a:effectLst>
          </p:spPr>
        </p:pic>
        <p:pic>
          <p:nvPicPr>
            <p:cNvPr id="11" name="Picture 31">
              <a:extLst>
                <a:ext uri="{FF2B5EF4-FFF2-40B4-BE49-F238E27FC236}">
                  <a16:creationId xmlns:a16="http://schemas.microsoft.com/office/drawing/2014/main" id="{D26231A4-C668-D670-9583-26848358E535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242109" y="5840350"/>
              <a:ext cx="1440000" cy="63500"/>
            </a:xfrm>
            <a:prstGeom prst="rect">
              <a:avLst/>
            </a:prstGeom>
          </p:spPr>
        </p:pic>
        <p:pic>
          <p:nvPicPr>
            <p:cNvPr id="13" name="Picture 32">
              <a:extLst>
                <a:ext uri="{FF2B5EF4-FFF2-40B4-BE49-F238E27FC236}">
                  <a16:creationId xmlns:a16="http://schemas.microsoft.com/office/drawing/2014/main" id="{EB37293E-C6D5-33F0-E61B-DB368779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439916" y="5574375"/>
              <a:ext cx="527050" cy="12700"/>
            </a:xfrm>
            <a:prstGeom prst="rect">
              <a:avLst/>
            </a:prstGeom>
          </p:spPr>
        </p:pic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1F27668C-2B67-EAB0-0985-7830C8DF2A6C}"/>
                </a:ext>
              </a:extLst>
            </p:cNvPr>
            <p:cNvSpPr txBox="1"/>
            <p:nvPr/>
          </p:nvSpPr>
          <p:spPr>
            <a:xfrm>
              <a:off x="677916" y="5298716"/>
              <a:ext cx="1031875" cy="234950"/>
            </a:xfrm>
            <a:prstGeom prst="rect">
              <a:avLst/>
            </a:prstGeom>
          </p:spPr>
          <p:txBody>
            <a:bodyPr lIns="0" tIns="25400" rIns="0" bIns="0" rtlCol="0" anchor="t"/>
            <a:lstStyle/>
            <a:p>
              <a:pPr lvl="0">
                <a:lnSpc>
                  <a:spcPct val="91299"/>
                </a:lnSpc>
              </a:pPr>
              <a:r>
                <a:rPr lang="en-US" altLang="ko-KR" b="1" spc="-44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Mermaid &amp; PPT</a:t>
              </a:r>
              <a:endParaRPr lang="en" altLang="ko-KR" b="1" spc="-44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37">
              <a:extLst>
                <a:ext uri="{FF2B5EF4-FFF2-40B4-BE49-F238E27FC236}">
                  <a16:creationId xmlns:a16="http://schemas.microsoft.com/office/drawing/2014/main" id="{944F43C9-E9BD-4A80-D593-94518FF504A0}"/>
                </a:ext>
              </a:extLst>
            </p:cNvPr>
            <p:cNvSpPr txBox="1"/>
            <p:nvPr/>
          </p:nvSpPr>
          <p:spPr>
            <a:xfrm>
              <a:off x="1878066" y="5275925"/>
              <a:ext cx="3994527" cy="1169859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just">
                <a:lnSpc>
                  <a:spcPct val="132800"/>
                </a:lnSpc>
              </a:pPr>
              <a:r>
                <a:rPr lang="en-US" altLang="ko-KR" sz="12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Mermaid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: 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전체 </a:t>
              </a:r>
              <a:r>
                <a:rPr lang="ko-KR" altLang="en-US" sz="1200" dirty="0" err="1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플로우차트를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보기 위한 툴로 사용한 이후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시스템 아키텍처와 시퀀스 다이어그램 생성</a:t>
              </a:r>
              <a:endParaRPr lang="en-US" altLang="ko-KR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en-US" altLang="ko-KR" sz="12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PPT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: 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발표자료 및 포트폴리오화를 위한 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ppt 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작업 진행</a:t>
              </a:r>
              <a:r>
                <a:rPr lang="en-US" altLang="ko-KR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r>
                <a:rPr lang="ko-KR" altLang="en-US" sz="1200" dirty="0">
                  <a:solidFill>
                    <a:srgbClr val="777777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endParaRPr lang="en-US" altLang="ko-KR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lvl="0" algn="just">
                <a:lnSpc>
                  <a:spcPct val="132800"/>
                </a:lnSpc>
              </a:pPr>
              <a:endParaRPr lang="en" sz="1200" dirty="0">
                <a:solidFill>
                  <a:srgbClr val="77777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8CD2DF-5ED7-D2C0-1330-075DDAB602BD}"/>
              </a:ext>
            </a:extLst>
          </p:cNvPr>
          <p:cNvSpPr txBox="1"/>
          <p:nvPr/>
        </p:nvSpPr>
        <p:spPr>
          <a:xfrm>
            <a:off x="173403" y="140169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Tools</a:t>
            </a:r>
            <a:endParaRPr lang="ko-KR" altLang="en-US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AD99CDC-43AA-BE98-4CAE-B2AAB6766B19}"/>
              </a:ext>
            </a:extLst>
          </p:cNvPr>
          <p:cNvGrpSpPr/>
          <p:nvPr/>
        </p:nvGrpSpPr>
        <p:grpSpPr>
          <a:xfrm>
            <a:off x="578204" y="2102517"/>
            <a:ext cx="833963" cy="4181034"/>
            <a:chOff x="5865946" y="2264750"/>
            <a:chExt cx="833963" cy="418103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8D71359-531F-FA26-DF66-DC311844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32" y="4200423"/>
              <a:ext cx="386561" cy="386561"/>
            </a:xfrm>
            <a:prstGeom prst="rect">
              <a:avLst/>
            </a:prstGeom>
          </p:spPr>
        </p:pic>
        <p:pic>
          <p:nvPicPr>
            <p:cNvPr id="2050" name="Picture 2" descr="Mermaid Chart Plugin for JetBrains IDEs | JetBrains Marketplace">
              <a:extLst>
                <a:ext uri="{FF2B5EF4-FFF2-40B4-BE49-F238E27FC236}">
                  <a16:creationId xmlns:a16="http://schemas.microsoft.com/office/drawing/2014/main" id="{73BF7C75-4843-2ACC-DBA9-7F465FA03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564" y="6068887"/>
              <a:ext cx="376897" cy="376897"/>
            </a:xfrm>
            <a:prstGeom prst="roundRect">
              <a:avLst>
                <a:gd name="adj" fmla="val 21021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05F5186-D076-74FD-6DF0-CCF322D3D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7065" y="6067276"/>
              <a:ext cx="389556" cy="363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8">
              <a:extLst>
                <a:ext uri="{FF2B5EF4-FFF2-40B4-BE49-F238E27FC236}">
                  <a16:creationId xmlns:a16="http://schemas.microsoft.com/office/drawing/2014/main" id="{3B681930-B930-DD3D-A3D3-EF5F68A08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946" y="2264750"/>
              <a:ext cx="396132" cy="396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>
              <a:extLst>
                <a:ext uri="{FF2B5EF4-FFF2-40B4-BE49-F238E27FC236}">
                  <a16:creationId xmlns:a16="http://schemas.microsoft.com/office/drawing/2014/main" id="{FA7578F6-D87F-A29E-630E-D330BE6F8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931" y="2273904"/>
              <a:ext cx="377824" cy="37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8">
              <a:extLst>
                <a:ext uri="{FF2B5EF4-FFF2-40B4-BE49-F238E27FC236}">
                  <a16:creationId xmlns:a16="http://schemas.microsoft.com/office/drawing/2014/main" id="{762380E6-0E32-8907-5C37-C56526C60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3777" y="4184590"/>
              <a:ext cx="396132" cy="396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C4BA171-065B-1619-AAB8-ED96DF0ECBE2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pic>
        <p:nvPicPr>
          <p:cNvPr id="12" name="그림 11" descr="스크린샷, 텍스트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333A91-09AC-312D-ADBC-0B58B2AA02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>
            <a:fillRect/>
          </a:stretch>
        </p:blipFill>
        <p:spPr>
          <a:xfrm>
            <a:off x="6150544" y="973453"/>
            <a:ext cx="2730381" cy="1691708"/>
          </a:xfrm>
          <a:prstGeom prst="rect">
            <a:avLst/>
          </a:prstGeom>
        </p:spPr>
      </p:pic>
      <p:pic>
        <p:nvPicPr>
          <p:cNvPr id="31" name="그림 30" descr="텍스트, 소프트웨어, 멀티미디어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654202-2C90-81CD-F03F-462F0741DE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"/>
          <a:stretch>
            <a:fillRect/>
          </a:stretch>
        </p:blipFill>
        <p:spPr>
          <a:xfrm>
            <a:off x="8928273" y="973453"/>
            <a:ext cx="2710219" cy="1691708"/>
          </a:xfrm>
          <a:prstGeom prst="rect">
            <a:avLst/>
          </a:prstGeom>
        </p:spPr>
      </p:pic>
      <p:pic>
        <p:nvPicPr>
          <p:cNvPr id="18" name="그림 17" descr="텍스트, 소프트웨어, 멀티미디어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40F511-6A5B-CEF0-7F6B-EA8C8613C7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73" y="2929747"/>
            <a:ext cx="2755507" cy="1691708"/>
          </a:xfrm>
          <a:prstGeom prst="rect">
            <a:avLst/>
          </a:prstGeom>
        </p:spPr>
      </p:pic>
      <p:pic>
        <p:nvPicPr>
          <p:cNvPr id="33" name="그림 32" descr="텍스트, 소프트웨어, 멀티미디어 소프트웨어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A45833-4D08-1123-7B10-F4D784F375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"/>
          <a:stretch>
            <a:fillRect/>
          </a:stretch>
        </p:blipFill>
        <p:spPr>
          <a:xfrm>
            <a:off x="6153905" y="2931400"/>
            <a:ext cx="2710219" cy="1691708"/>
          </a:xfrm>
          <a:prstGeom prst="rect">
            <a:avLst/>
          </a:prstGeom>
        </p:spPr>
      </p:pic>
      <p:pic>
        <p:nvPicPr>
          <p:cNvPr id="38" name="그림 37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118C2B-26BC-5066-3B38-551F5C1DF5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30" y="4810284"/>
            <a:ext cx="2760761" cy="169170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D8FC45-5ABB-CD44-BE9D-C9F49BF4B3BB}"/>
              </a:ext>
            </a:extLst>
          </p:cNvPr>
          <p:cNvSpPr/>
          <p:nvPr/>
        </p:nvSpPr>
        <p:spPr>
          <a:xfrm>
            <a:off x="6155182" y="4815976"/>
            <a:ext cx="2708942" cy="171028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BB8AEBF-0729-543D-67FB-949B66AA0751}"/>
              </a:ext>
            </a:extLst>
          </p:cNvPr>
          <p:cNvSpPr/>
          <p:nvPr/>
        </p:nvSpPr>
        <p:spPr>
          <a:xfrm>
            <a:off x="8950959" y="4815976"/>
            <a:ext cx="2725744" cy="171028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07C6EC-1C67-A0D1-C17E-791FB4EC810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289" r="8628"/>
          <a:stretch>
            <a:fillRect/>
          </a:stretch>
        </p:blipFill>
        <p:spPr>
          <a:xfrm>
            <a:off x="8950959" y="4810284"/>
            <a:ext cx="2725744" cy="17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01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657B-0CCA-E113-1FE5-A990F041E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C09C58D-E7A4-C544-BFEF-07D32577B77F}"/>
              </a:ext>
            </a:extLst>
          </p:cNvPr>
          <p:cNvSpPr/>
          <p:nvPr/>
        </p:nvSpPr>
        <p:spPr>
          <a:xfrm>
            <a:off x="6660127" y="1384331"/>
            <a:ext cx="5021800" cy="390334"/>
          </a:xfrm>
          <a:prstGeom prst="roundRect">
            <a:avLst/>
          </a:prstGeom>
          <a:solidFill>
            <a:srgbClr val="0087EF"/>
          </a:solidFill>
          <a:ln w="19050">
            <a:solidFill>
              <a:srgbClr val="0087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38ACF2A-07B1-E9DE-D1AC-2CBC699D7670}"/>
              </a:ext>
            </a:extLst>
          </p:cNvPr>
          <p:cNvSpPr/>
          <p:nvPr/>
        </p:nvSpPr>
        <p:spPr>
          <a:xfrm>
            <a:off x="6660127" y="2879724"/>
            <a:ext cx="5021800" cy="390334"/>
          </a:xfrm>
          <a:prstGeom prst="roundRect">
            <a:avLst/>
          </a:prstGeom>
          <a:solidFill>
            <a:srgbClr val="0087EF"/>
          </a:solidFill>
          <a:ln w="19050">
            <a:solidFill>
              <a:srgbClr val="0087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0E36B5-7A8E-0C81-EED1-A546E5F3439E}"/>
              </a:ext>
            </a:extLst>
          </p:cNvPr>
          <p:cNvSpPr/>
          <p:nvPr/>
        </p:nvSpPr>
        <p:spPr>
          <a:xfrm>
            <a:off x="6660127" y="5581043"/>
            <a:ext cx="5021800" cy="390334"/>
          </a:xfrm>
          <a:prstGeom prst="roundRect">
            <a:avLst/>
          </a:prstGeom>
          <a:solidFill>
            <a:srgbClr val="0087EF"/>
          </a:solidFill>
          <a:ln w="19050">
            <a:solidFill>
              <a:srgbClr val="0087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1FC316-921D-D3D8-96B2-F1BFB30AB7B1}"/>
              </a:ext>
            </a:extLst>
          </p:cNvPr>
          <p:cNvSpPr txBox="1"/>
          <p:nvPr/>
        </p:nvSpPr>
        <p:spPr>
          <a:xfrm>
            <a:off x="4213208" y="808841"/>
            <a:ext cx="3898823" cy="333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6199"/>
              </a:lnSpc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기반 아마존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최적화 에이전트 개발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8C4C6CA-A40C-B066-F9FA-6E45ED68FFD4}"/>
              </a:ext>
            </a:extLst>
          </p:cNvPr>
          <p:cNvSpPr/>
          <p:nvPr/>
        </p:nvSpPr>
        <p:spPr>
          <a:xfrm>
            <a:off x="2260377" y="6156300"/>
            <a:ext cx="180000" cy="18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AD3657-8E4C-04E1-BDBF-BA3F29DE7AA7}"/>
              </a:ext>
            </a:extLst>
          </p:cNvPr>
          <p:cNvSpPr/>
          <p:nvPr/>
        </p:nvSpPr>
        <p:spPr>
          <a:xfrm>
            <a:off x="4243065" y="6156300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5B8E6E-9D6C-F994-86FB-E0002D22C96F}"/>
              </a:ext>
            </a:extLst>
          </p:cNvPr>
          <p:cNvGrpSpPr/>
          <p:nvPr/>
        </p:nvGrpSpPr>
        <p:grpSpPr>
          <a:xfrm>
            <a:off x="547053" y="1508090"/>
            <a:ext cx="5524500" cy="4502426"/>
            <a:chOff x="547053" y="1508090"/>
            <a:chExt cx="5524500" cy="450242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E63A7D3-8A50-5002-DA77-7AEF1D22B205}"/>
                </a:ext>
              </a:extLst>
            </p:cNvPr>
            <p:cNvSpPr/>
            <p:nvPr/>
          </p:nvSpPr>
          <p:spPr>
            <a:xfrm>
              <a:off x="547053" y="2391016"/>
              <a:ext cx="3790950" cy="2308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9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B51BA16-082B-32E8-C57A-6A7C869A6277}"/>
                </a:ext>
              </a:extLst>
            </p:cNvPr>
            <p:cNvSpPr/>
            <p:nvPr/>
          </p:nvSpPr>
          <p:spPr>
            <a:xfrm>
              <a:off x="547053" y="4822790"/>
              <a:ext cx="1790700" cy="118772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9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B8C7D5-B0E7-9948-A748-CF41B8F2EF8C}"/>
                </a:ext>
              </a:extLst>
            </p:cNvPr>
            <p:cNvSpPr/>
            <p:nvPr/>
          </p:nvSpPr>
          <p:spPr>
            <a:xfrm>
              <a:off x="4547553" y="2384390"/>
              <a:ext cx="1524000" cy="362612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4F074D-AF3B-B300-D111-97083425BDC5}"/>
                </a:ext>
              </a:extLst>
            </p:cNvPr>
            <p:cNvSpPr/>
            <p:nvPr/>
          </p:nvSpPr>
          <p:spPr>
            <a:xfrm>
              <a:off x="2547303" y="4822790"/>
              <a:ext cx="1790700" cy="118772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9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D2FA936-B58B-D276-08A9-9FA48167EC03}"/>
                </a:ext>
              </a:extLst>
            </p:cNvPr>
            <p:cNvSpPr/>
            <p:nvPr/>
          </p:nvSpPr>
          <p:spPr>
            <a:xfrm>
              <a:off x="547053" y="1508090"/>
              <a:ext cx="3790950" cy="76200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9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62043F-2EA8-B710-C46E-56CE3769DEDD}"/>
                </a:ext>
              </a:extLst>
            </p:cNvPr>
            <p:cNvSpPr txBox="1"/>
            <p:nvPr/>
          </p:nvSpPr>
          <p:spPr>
            <a:xfrm>
              <a:off x="728585" y="2435646"/>
              <a:ext cx="1502334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MVP </a:t>
              </a:r>
              <a:r>
                <a:rPr kumimoji="1" lang="ko-KR" altLang="en-US" sz="2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개발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DD180DD-5D11-C1C4-10AE-F1A42EDF3C4A}"/>
                </a:ext>
              </a:extLst>
            </p:cNvPr>
            <p:cNvSpPr txBox="1"/>
            <p:nvPr/>
          </p:nvSpPr>
          <p:spPr>
            <a:xfrm>
              <a:off x="678861" y="5139654"/>
              <a:ext cx="139814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문서 검증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D86B039-86CE-9240-2B2A-62CC6C35FE4B}"/>
                </a:ext>
              </a:extLst>
            </p:cNvPr>
            <p:cNvSpPr txBox="1"/>
            <p:nvPr/>
          </p:nvSpPr>
          <p:spPr>
            <a:xfrm>
              <a:off x="2568060" y="5008849"/>
              <a:ext cx="1683474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외부 데이터</a:t>
              </a:r>
              <a:endParaRPr kumimoji="1" lang="en-US" altLang="ko-KR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r>
                <a:rPr kumimoji="1" lang="ko-KR" altLang="en-US" sz="2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키워드 적용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783C64A-073C-2CBD-9BBC-9B1EBB5DB125}"/>
                </a:ext>
              </a:extLst>
            </p:cNvPr>
            <p:cNvSpPr txBox="1"/>
            <p:nvPr/>
          </p:nvSpPr>
          <p:spPr>
            <a:xfrm>
              <a:off x="4545081" y="3119175"/>
              <a:ext cx="1507422" cy="2015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머신러닝</a:t>
              </a:r>
              <a:endParaRPr kumimoji="1" lang="en-US" altLang="ko-KR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r>
                <a:rPr kumimoji="1" lang="ko-KR" altLang="en-US" sz="2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기반</a:t>
              </a:r>
              <a:endParaRPr kumimoji="1" lang="en-US" altLang="ko-KR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r>
                <a:rPr kumimoji="1" lang="ko-KR" altLang="en-US" sz="2400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리스팅</a:t>
              </a:r>
              <a:endParaRPr kumimoji="1" lang="en-US" altLang="ko-KR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r>
                <a:rPr kumimoji="1" lang="ko-KR" altLang="en-US" sz="2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검증</a:t>
              </a:r>
              <a:endParaRPr kumimoji="1" lang="en-US" altLang="ko-KR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r>
                <a:rPr kumimoji="1" lang="ko-KR" altLang="en-US" sz="2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시스템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CC4C1-6E47-C536-30AF-B49517AD61FA}"/>
                </a:ext>
              </a:extLst>
            </p:cNvPr>
            <p:cNvSpPr txBox="1"/>
            <p:nvPr/>
          </p:nvSpPr>
          <p:spPr>
            <a:xfrm>
              <a:off x="1202124" y="1673646"/>
              <a:ext cx="2326278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프론트 엔드 적용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206C871-65D4-E994-EE7C-D96C628A5F05}"/>
                </a:ext>
              </a:extLst>
            </p:cNvPr>
            <p:cNvSpPr/>
            <p:nvPr/>
          </p:nvSpPr>
          <p:spPr>
            <a:xfrm>
              <a:off x="2337753" y="2877419"/>
              <a:ext cx="1905000" cy="80260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9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4B64CCD-2775-F307-64D3-8856FF8875C3}"/>
                </a:ext>
              </a:extLst>
            </p:cNvPr>
            <p:cNvSpPr txBox="1"/>
            <p:nvPr/>
          </p:nvSpPr>
          <p:spPr>
            <a:xfrm>
              <a:off x="2472810" y="3063478"/>
              <a:ext cx="13308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코드최적화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E30AC01-224A-36A9-E4FF-6A498FE6D747}"/>
                </a:ext>
              </a:extLst>
            </p:cNvPr>
            <p:cNvSpPr/>
            <p:nvPr/>
          </p:nvSpPr>
          <p:spPr>
            <a:xfrm>
              <a:off x="2337753" y="3800952"/>
              <a:ext cx="1905000" cy="80260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9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71AD82-7A2B-EB87-F032-EA027E10B7F1}"/>
                </a:ext>
              </a:extLst>
            </p:cNvPr>
            <p:cNvSpPr txBox="1"/>
            <p:nvPr/>
          </p:nvSpPr>
          <p:spPr>
            <a:xfrm>
              <a:off x="2472810" y="3987011"/>
              <a:ext cx="13308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코드범용화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30E0025D-F8CB-779A-2195-3D4F0F064DDF}"/>
              </a:ext>
            </a:extLst>
          </p:cNvPr>
          <p:cNvSpPr txBox="1"/>
          <p:nvPr/>
        </p:nvSpPr>
        <p:spPr>
          <a:xfrm>
            <a:off x="2605462" y="6130884"/>
            <a:ext cx="1561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Emerged Milestone</a:t>
            </a:r>
            <a:endParaRPr kumimoji="1" lang="ko-KR" altLang="en-US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289791A-6254-2A44-2836-8FE2E1BE4F46}"/>
              </a:ext>
            </a:extLst>
          </p:cNvPr>
          <p:cNvSpPr txBox="1"/>
          <p:nvPr/>
        </p:nvSpPr>
        <p:spPr>
          <a:xfrm>
            <a:off x="4588149" y="6130884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Achieved Milestone</a:t>
            </a:r>
            <a:endParaRPr kumimoji="1" lang="ko-KR" altLang="en-US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6FF4801-B727-CC19-AC89-AD4474C68DC8}"/>
              </a:ext>
            </a:extLst>
          </p:cNvPr>
          <p:cNvSpPr/>
          <p:nvPr/>
        </p:nvSpPr>
        <p:spPr>
          <a:xfrm>
            <a:off x="535773" y="6156300"/>
            <a:ext cx="180000" cy="180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575A406-3AB4-1739-490C-D601122041C0}"/>
              </a:ext>
            </a:extLst>
          </p:cNvPr>
          <p:cNvSpPr txBox="1"/>
          <p:nvPr/>
        </p:nvSpPr>
        <p:spPr>
          <a:xfrm>
            <a:off x="880858" y="613088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Initial Milestone</a:t>
            </a:r>
            <a:endParaRPr kumimoji="1" lang="ko-KR" altLang="en-US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5A6CF-F4ED-35C9-E231-5D0E4C2B624A}"/>
              </a:ext>
            </a:extLst>
          </p:cNvPr>
          <p:cNvSpPr txBox="1"/>
          <p:nvPr/>
        </p:nvSpPr>
        <p:spPr>
          <a:xfrm>
            <a:off x="6805775" y="1417220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초기 서비스 구상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4AC4E-93E3-4336-4D4E-C0EE8DFC8C04}"/>
              </a:ext>
            </a:extLst>
          </p:cNvPr>
          <p:cNvSpPr txBox="1"/>
          <p:nvPr/>
        </p:nvSpPr>
        <p:spPr>
          <a:xfrm>
            <a:off x="6805775" y="2907946"/>
            <a:ext cx="315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작업 진행에 따른 일부 마일스톤 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1AC26-E2BB-F589-39A2-5197035B16D8}"/>
              </a:ext>
            </a:extLst>
          </p:cNvPr>
          <p:cNvSpPr txBox="1"/>
          <p:nvPr/>
        </p:nvSpPr>
        <p:spPr>
          <a:xfrm>
            <a:off x="6805775" y="5632823"/>
            <a:ext cx="3455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Streamlit</a:t>
            </a:r>
            <a:r>
              <a:rPr kumimoji="1" lang="en-US" altLang="ko-KR" sz="16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프론트엔드</a:t>
            </a:r>
            <a:r>
              <a:rPr kumimoji="1" lang="ko-KR" altLang="en-US" sz="16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구현 및 배포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F5B9FF-BB0B-9366-CBE7-F960CD9518CE}"/>
              </a:ext>
            </a:extLst>
          </p:cNvPr>
          <p:cNvSpPr txBox="1"/>
          <p:nvPr/>
        </p:nvSpPr>
        <p:spPr>
          <a:xfrm>
            <a:off x="6841775" y="1755774"/>
            <a:ext cx="503636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0087EF"/>
              </a:buClr>
              <a:buFont typeface="Wingdings" panose="05000000000000000000" pitchFamily="2" charset="2"/>
              <a:buChar char="§"/>
            </a:pPr>
            <a:r>
              <a:rPr kumimoji="1"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정보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입력 받아 </a:t>
            </a:r>
            <a:r>
              <a:rPr kumimoji="1"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추출</a:t>
            </a:r>
            <a:endParaRPr kumimoji="1"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171450" indent="-171450">
              <a:lnSpc>
                <a:spcPct val="150000"/>
              </a:lnSpc>
              <a:buClr>
                <a:srgbClr val="0087EF"/>
              </a:buClr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리뷰데이터</a:t>
            </a:r>
            <a:r>
              <a:rPr kumimoji="1"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구글트렌드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등의 </a:t>
            </a:r>
            <a:r>
              <a:rPr kumimoji="1"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외부 키워드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까지 반영하여 </a:t>
            </a:r>
            <a:r>
              <a:rPr kumimoji="1"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추출</a:t>
            </a:r>
            <a:endParaRPr kumimoji="1"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171450" indent="-171450">
              <a:lnSpc>
                <a:spcPct val="150000"/>
              </a:lnSpc>
              <a:buClr>
                <a:srgbClr val="0087EF"/>
              </a:buClr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추출된 </a:t>
            </a:r>
            <a:r>
              <a:rPr kumimoji="1"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적용 이후 주요 </a:t>
            </a:r>
            <a:r>
              <a:rPr kumimoji="1"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KPI 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변화를 통해 실효성 검증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F0A05E-D233-1EC7-0EAE-795682F7B97B}"/>
              </a:ext>
            </a:extLst>
          </p:cNvPr>
          <p:cNvSpPr txBox="1"/>
          <p:nvPr/>
        </p:nvSpPr>
        <p:spPr>
          <a:xfrm>
            <a:off x="6841775" y="3237169"/>
            <a:ext cx="4914795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0087EF"/>
              </a:buClr>
              <a:buFont typeface="Wingdings" panose="05000000000000000000" pitchFamily="2" charset="2"/>
              <a:buChar char="§"/>
            </a:pPr>
            <a:r>
              <a:rPr kumimoji="1"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 최적화</a:t>
            </a:r>
            <a:r>
              <a:rPr kumimoji="1"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최초 </a:t>
            </a:r>
            <a:r>
              <a:rPr kumimoji="1"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MVP 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구축 이후 코드 취합 과정에서 에러 핸들링 및 모듈 구조의 통일화 작업</a:t>
            </a:r>
            <a:endParaRPr kumimoji="1"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	</a:t>
            </a:r>
            <a:r>
              <a:rPr kumimoji="1" lang="ko-KR" altLang="en-US" sz="1200" b="1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①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재작성을 위한 라우터 적용 로직 추가</a:t>
            </a:r>
            <a:endParaRPr kumimoji="1"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	</a:t>
            </a:r>
            <a:r>
              <a:rPr kumimoji="1" lang="ko-KR" altLang="en-US" sz="1200" b="1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②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실제 제품 정보 문서 적용을 통한 </a:t>
            </a:r>
            <a:r>
              <a:rPr kumimoji="1"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검증 노드 추가</a:t>
            </a:r>
            <a:endParaRPr kumimoji="1"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171450" indent="-171450">
              <a:lnSpc>
                <a:spcPct val="150000"/>
              </a:lnSpc>
              <a:buClr>
                <a:srgbClr val="0087EF"/>
              </a:buClr>
              <a:buFont typeface="Wingdings" panose="05000000000000000000" pitchFamily="2" charset="2"/>
              <a:buChar char="§"/>
            </a:pPr>
            <a:r>
              <a:rPr kumimoji="1"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 범용화</a:t>
            </a:r>
            <a:r>
              <a:rPr kumimoji="1"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기존 정형화된 데이터 외에 다양한 </a:t>
            </a:r>
            <a:r>
              <a:rPr kumimoji="1"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입력값의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데이터를    수용할 수 있도록 코드 수정</a:t>
            </a:r>
            <a:endParaRPr kumimoji="1"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	</a:t>
            </a:r>
            <a:r>
              <a:rPr kumimoji="1" lang="ko-KR" altLang="en-US" sz="1200" b="1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①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인풋 데이터 관련 적용 방법 다양화</a:t>
            </a:r>
            <a:endParaRPr kumimoji="1"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	</a:t>
            </a:r>
            <a:r>
              <a:rPr kumimoji="1" lang="ko-KR" altLang="en-US" sz="1200" b="1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②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변경 에이전트 검증을 위한 테스트 수행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A46D1-4F0F-EA41-918F-75CB8EBE262B}"/>
              </a:ext>
            </a:extLst>
          </p:cNvPr>
          <p:cNvSpPr txBox="1"/>
          <p:nvPr/>
        </p:nvSpPr>
        <p:spPr>
          <a:xfrm>
            <a:off x="7006629" y="5993322"/>
            <a:ext cx="467529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0087EF"/>
              </a:buClr>
              <a:buFont typeface="Wingdings" panose="05000000000000000000" pitchFamily="2" charset="2"/>
              <a:buChar char="§"/>
            </a:pPr>
            <a:r>
              <a:rPr kumimoji="1"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주간 회의 중 </a:t>
            </a:r>
            <a:r>
              <a:rPr kumimoji="1" lang="ko-KR" altLang="en-US" sz="1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프론트 엔드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도입 방안 논의</a:t>
            </a:r>
            <a:endParaRPr kumimoji="1"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171450" indent="-171450">
              <a:lnSpc>
                <a:spcPct val="150000"/>
              </a:lnSpc>
              <a:buClr>
                <a:srgbClr val="0087EF"/>
              </a:buClr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이후 </a:t>
            </a:r>
            <a:r>
              <a:rPr kumimoji="1" lang="en-US" altLang="ko-KR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streamlit</a:t>
            </a:r>
            <a:r>
              <a:rPr kumimoji="1"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활용한 </a:t>
            </a:r>
            <a:r>
              <a:rPr kumimoji="1"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프론트엔드</a:t>
            </a:r>
            <a:r>
              <a:rPr kumimoji="1"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구현 및 배포까지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07EE6E-B34F-AA2F-CA54-271C58409DDB}"/>
              </a:ext>
            </a:extLst>
          </p:cNvPr>
          <p:cNvSpPr txBox="1"/>
          <p:nvPr/>
        </p:nvSpPr>
        <p:spPr>
          <a:xfrm>
            <a:off x="173403" y="140169"/>
            <a:ext cx="2090637" cy="540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1299"/>
              </a:lnSpc>
            </a:pPr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Milestone</a:t>
            </a:r>
            <a:endParaRPr lang="en" altLang="ko-KR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C852D-46A1-2511-DFED-CC17BAB5256C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963C05-C55A-8CF0-65FE-B2B237E96E9A}"/>
              </a:ext>
            </a:extLst>
          </p:cNvPr>
          <p:cNvSpPr txBox="1"/>
          <p:nvPr/>
        </p:nvSpPr>
        <p:spPr>
          <a:xfrm>
            <a:off x="3161722" y="450117"/>
            <a:ext cx="6093994" cy="42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Project Goal  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D9DF88-CAD6-6D35-5DF8-C59F71D2A820}"/>
              </a:ext>
            </a:extLst>
          </p:cNvPr>
          <p:cNvCxnSpPr>
            <a:cxnSpLocks/>
          </p:cNvCxnSpPr>
          <p:nvPr/>
        </p:nvCxnSpPr>
        <p:spPr>
          <a:xfrm>
            <a:off x="6372809" y="1384331"/>
            <a:ext cx="0" cy="50728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63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F0CA0-3190-F551-5DEB-943E276F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BFEAA-701C-BD66-B252-54D39DA43EFD}"/>
              </a:ext>
            </a:extLst>
          </p:cNvPr>
          <p:cNvSpPr txBox="1"/>
          <p:nvPr/>
        </p:nvSpPr>
        <p:spPr>
          <a:xfrm>
            <a:off x="173403" y="140169"/>
            <a:ext cx="1994457" cy="540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1299"/>
              </a:lnSpc>
            </a:pPr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Schedule</a:t>
            </a:r>
            <a:endParaRPr lang="en" altLang="ko-KR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23760-D07B-F7F6-4B31-6311B8394A1C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610FE4F-10C7-F813-AD9C-3F1F53555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634678"/>
              </p:ext>
            </p:extLst>
          </p:nvPr>
        </p:nvGraphicFramePr>
        <p:xfrm>
          <a:off x="2731795" y="3551507"/>
          <a:ext cx="8128001" cy="1678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12181019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820631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339736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809215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690649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460747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01914869"/>
                    </a:ext>
                  </a:extLst>
                </a:gridCol>
              </a:tblGrid>
              <a:tr h="5936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월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50496"/>
                  </a:ext>
                </a:extLst>
              </a:tr>
              <a:tr h="1084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20271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3E61D11-1C2D-C9FF-CA63-18B8882DE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1623"/>
              </p:ext>
            </p:extLst>
          </p:nvPr>
        </p:nvGraphicFramePr>
        <p:xfrm>
          <a:off x="2731795" y="1750699"/>
          <a:ext cx="8128001" cy="1678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12181019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820631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339736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809215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690649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460747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01914869"/>
                    </a:ext>
                  </a:extLst>
                </a:gridCol>
              </a:tblGrid>
              <a:tr h="5936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월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50496"/>
                  </a:ext>
                </a:extLst>
              </a:tr>
              <a:tr h="1084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20271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F12F41C-3617-49F1-EF08-FA35563A9239}"/>
              </a:ext>
            </a:extLst>
          </p:cNvPr>
          <p:cNvSpPr txBox="1"/>
          <p:nvPr/>
        </p:nvSpPr>
        <p:spPr>
          <a:xfrm>
            <a:off x="2731795" y="238863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9/15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6A7052-22DD-E2A5-E9CF-F026F1B8383B}"/>
              </a:ext>
            </a:extLst>
          </p:cNvPr>
          <p:cNvSpPr txBox="1"/>
          <p:nvPr/>
        </p:nvSpPr>
        <p:spPr>
          <a:xfrm>
            <a:off x="3893140" y="238863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9/16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6CB9D1-EA58-F070-30C4-02FF7AECFB43}"/>
              </a:ext>
            </a:extLst>
          </p:cNvPr>
          <p:cNvSpPr txBox="1"/>
          <p:nvPr/>
        </p:nvSpPr>
        <p:spPr>
          <a:xfrm>
            <a:off x="5054485" y="238863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9/17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3836CE-FFF9-0531-5DFC-A7B55E779249}"/>
              </a:ext>
            </a:extLst>
          </p:cNvPr>
          <p:cNvSpPr txBox="1"/>
          <p:nvPr/>
        </p:nvSpPr>
        <p:spPr>
          <a:xfrm>
            <a:off x="6215830" y="238863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9/18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E5F4B8-E5FD-2350-C87D-CD416AE45602}"/>
              </a:ext>
            </a:extLst>
          </p:cNvPr>
          <p:cNvSpPr txBox="1"/>
          <p:nvPr/>
        </p:nvSpPr>
        <p:spPr>
          <a:xfrm>
            <a:off x="7377175" y="238863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9/19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F7423A-1D22-9F63-F490-FAEDDEFF4FDC}"/>
              </a:ext>
            </a:extLst>
          </p:cNvPr>
          <p:cNvSpPr txBox="1"/>
          <p:nvPr/>
        </p:nvSpPr>
        <p:spPr>
          <a:xfrm>
            <a:off x="8538520" y="238863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9/20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12B076-0F93-993D-4840-7464ECD6B1DF}"/>
              </a:ext>
            </a:extLst>
          </p:cNvPr>
          <p:cNvSpPr txBox="1"/>
          <p:nvPr/>
        </p:nvSpPr>
        <p:spPr>
          <a:xfrm>
            <a:off x="9699864" y="238863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9/21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B53D44-975A-D0C6-3205-D5C24DADBA40}"/>
              </a:ext>
            </a:extLst>
          </p:cNvPr>
          <p:cNvSpPr txBox="1"/>
          <p:nvPr/>
        </p:nvSpPr>
        <p:spPr>
          <a:xfrm>
            <a:off x="2731795" y="4149837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9/22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97CE6FF-7ABB-47FE-1162-E5105533A4D1}"/>
              </a:ext>
            </a:extLst>
          </p:cNvPr>
          <p:cNvSpPr txBox="1"/>
          <p:nvPr/>
        </p:nvSpPr>
        <p:spPr>
          <a:xfrm>
            <a:off x="3893140" y="4149837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9/23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446648-9322-806E-16C8-E7C6363156C4}"/>
              </a:ext>
            </a:extLst>
          </p:cNvPr>
          <p:cNvSpPr txBox="1"/>
          <p:nvPr/>
        </p:nvSpPr>
        <p:spPr>
          <a:xfrm>
            <a:off x="5054485" y="4149837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9/24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4A03-F5E0-9DF0-7B18-5238821C0BCA}"/>
              </a:ext>
            </a:extLst>
          </p:cNvPr>
          <p:cNvSpPr txBox="1"/>
          <p:nvPr/>
        </p:nvSpPr>
        <p:spPr>
          <a:xfrm>
            <a:off x="6215830" y="4149837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9/25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C22102-09DC-76E0-5A19-AF35E5F64A7E}"/>
              </a:ext>
            </a:extLst>
          </p:cNvPr>
          <p:cNvSpPr txBox="1"/>
          <p:nvPr/>
        </p:nvSpPr>
        <p:spPr>
          <a:xfrm>
            <a:off x="7377175" y="4149837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9/26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1A17BB5-D709-A849-84A2-229BC1A0DF99}"/>
              </a:ext>
            </a:extLst>
          </p:cNvPr>
          <p:cNvSpPr txBox="1"/>
          <p:nvPr/>
        </p:nvSpPr>
        <p:spPr>
          <a:xfrm>
            <a:off x="8538520" y="4149837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9/27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93A242-94AA-1245-AFE7-D52214344D0C}"/>
              </a:ext>
            </a:extLst>
          </p:cNvPr>
          <p:cNvSpPr txBox="1"/>
          <p:nvPr/>
        </p:nvSpPr>
        <p:spPr>
          <a:xfrm>
            <a:off x="9699864" y="4149837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9/28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39E84-281E-557B-E674-074D0F14D7C1}"/>
              </a:ext>
            </a:extLst>
          </p:cNvPr>
          <p:cNvSpPr/>
          <p:nvPr/>
        </p:nvSpPr>
        <p:spPr>
          <a:xfrm>
            <a:off x="2778032" y="2656246"/>
            <a:ext cx="1065964" cy="3901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994461-6805-26A6-3F1F-F1C61DE0A737}"/>
              </a:ext>
            </a:extLst>
          </p:cNvPr>
          <p:cNvSpPr/>
          <p:nvPr/>
        </p:nvSpPr>
        <p:spPr>
          <a:xfrm>
            <a:off x="3944359" y="2656246"/>
            <a:ext cx="2204514" cy="390199"/>
          </a:xfrm>
          <a:prstGeom prst="rect">
            <a:avLst/>
          </a:prstGeom>
          <a:solidFill>
            <a:srgbClr val="F675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111D42B-0A84-6828-9A0F-2D24BD40541E}"/>
              </a:ext>
            </a:extLst>
          </p:cNvPr>
          <p:cNvSpPr/>
          <p:nvPr/>
        </p:nvSpPr>
        <p:spPr>
          <a:xfrm>
            <a:off x="6267680" y="2656246"/>
            <a:ext cx="2204514" cy="390199"/>
          </a:xfrm>
          <a:prstGeom prst="rect">
            <a:avLst/>
          </a:prstGeom>
          <a:solidFill>
            <a:srgbClr val="E636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673C895-15EB-ED36-EB87-BACF7300E375}"/>
              </a:ext>
            </a:extLst>
          </p:cNvPr>
          <p:cNvSpPr/>
          <p:nvPr/>
        </p:nvSpPr>
        <p:spPr>
          <a:xfrm>
            <a:off x="2778032" y="4426836"/>
            <a:ext cx="1065964" cy="3901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7ADF0AF-452A-1D7D-7565-2934803787CF}"/>
              </a:ext>
            </a:extLst>
          </p:cNvPr>
          <p:cNvSpPr/>
          <p:nvPr/>
        </p:nvSpPr>
        <p:spPr>
          <a:xfrm>
            <a:off x="3944359" y="4426836"/>
            <a:ext cx="2204514" cy="390199"/>
          </a:xfrm>
          <a:prstGeom prst="rect">
            <a:avLst/>
          </a:prstGeom>
          <a:solidFill>
            <a:srgbClr val="FF82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8FA2A9-70BF-10FF-A61A-5E2B1752E8BB}"/>
              </a:ext>
            </a:extLst>
          </p:cNvPr>
          <p:cNvSpPr/>
          <p:nvPr/>
        </p:nvSpPr>
        <p:spPr>
          <a:xfrm>
            <a:off x="6267680" y="4426836"/>
            <a:ext cx="2204514" cy="390199"/>
          </a:xfrm>
          <a:prstGeom prst="rect">
            <a:avLst/>
          </a:prstGeom>
          <a:solidFill>
            <a:srgbClr val="FF2D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893ECEA-00F9-63A3-EDB8-20DA13B745F3}"/>
              </a:ext>
            </a:extLst>
          </p:cNvPr>
          <p:cNvSpPr txBox="1"/>
          <p:nvPr/>
        </p:nvSpPr>
        <p:spPr>
          <a:xfrm>
            <a:off x="2942964" y="2717540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주간회의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D7591FD-332F-C5CB-DC47-5C3020B194A0}"/>
              </a:ext>
            </a:extLst>
          </p:cNvPr>
          <p:cNvSpPr txBox="1"/>
          <p:nvPr/>
        </p:nvSpPr>
        <p:spPr>
          <a:xfrm>
            <a:off x="4644757" y="2712845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MVP </a:t>
            </a:r>
            <a:r>
              <a:rPr lang="ko-KR" altLang="en-US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C825DFF-CD60-8CC6-CA4F-9B7DD045E4A5}"/>
              </a:ext>
            </a:extLst>
          </p:cNvPr>
          <p:cNvSpPr txBox="1"/>
          <p:nvPr/>
        </p:nvSpPr>
        <p:spPr>
          <a:xfrm>
            <a:off x="6914497" y="2715702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 최적화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2F27795-D6B0-B18E-5973-924FB16C0ECB}"/>
              </a:ext>
            </a:extLst>
          </p:cNvPr>
          <p:cNvSpPr txBox="1"/>
          <p:nvPr/>
        </p:nvSpPr>
        <p:spPr>
          <a:xfrm>
            <a:off x="2942964" y="4483435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주간회의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C8DDE35-7CE9-A518-11F3-1C77B7A3BB10}"/>
              </a:ext>
            </a:extLst>
          </p:cNvPr>
          <p:cNvSpPr/>
          <p:nvPr/>
        </p:nvSpPr>
        <p:spPr>
          <a:xfrm>
            <a:off x="788262" y="1755728"/>
            <a:ext cx="774442" cy="394913"/>
          </a:xfrm>
          <a:prstGeom prst="roundRect">
            <a:avLst>
              <a:gd name="adj" fmla="val 50000"/>
            </a:avLst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38B9521-6F8F-7486-2207-1B0262CCD2FC}"/>
              </a:ext>
            </a:extLst>
          </p:cNvPr>
          <p:cNvSpPr/>
          <p:nvPr/>
        </p:nvSpPr>
        <p:spPr>
          <a:xfrm>
            <a:off x="788262" y="3584529"/>
            <a:ext cx="774442" cy="394913"/>
          </a:xfrm>
          <a:prstGeom prst="roundRect">
            <a:avLst>
              <a:gd name="adj" fmla="val 50000"/>
            </a:avLst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9977C8-E687-FD0F-6B05-579E161287EA}"/>
              </a:ext>
            </a:extLst>
          </p:cNvPr>
          <p:cNvSpPr txBox="1"/>
          <p:nvPr/>
        </p:nvSpPr>
        <p:spPr>
          <a:xfrm>
            <a:off x="855567" y="4186946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에이전트 범용화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8AC8464-2748-F869-DABD-1E67143F42D6}"/>
              </a:ext>
            </a:extLst>
          </p:cNvPr>
          <p:cNvSpPr txBox="1"/>
          <p:nvPr/>
        </p:nvSpPr>
        <p:spPr>
          <a:xfrm>
            <a:off x="855567" y="4729282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서비스화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72A090A-5C7B-F694-5F37-960198919CA7}"/>
              </a:ext>
            </a:extLst>
          </p:cNvPr>
          <p:cNvSpPr/>
          <p:nvPr/>
        </p:nvSpPr>
        <p:spPr>
          <a:xfrm>
            <a:off x="833981" y="2268290"/>
            <a:ext cx="45719" cy="390199"/>
          </a:xfrm>
          <a:prstGeom prst="rect">
            <a:avLst/>
          </a:prstGeom>
          <a:solidFill>
            <a:srgbClr val="F675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3511ECE-BE99-44EB-9838-AF2AFACE39EE}"/>
              </a:ext>
            </a:extLst>
          </p:cNvPr>
          <p:cNvSpPr/>
          <p:nvPr/>
        </p:nvSpPr>
        <p:spPr>
          <a:xfrm>
            <a:off x="833981" y="2828381"/>
            <a:ext cx="45719" cy="390199"/>
          </a:xfrm>
          <a:prstGeom prst="rect">
            <a:avLst/>
          </a:prstGeom>
          <a:solidFill>
            <a:srgbClr val="E636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F9D4493-9228-97C4-77A9-F2C77DBC6A54}"/>
              </a:ext>
            </a:extLst>
          </p:cNvPr>
          <p:cNvSpPr/>
          <p:nvPr/>
        </p:nvSpPr>
        <p:spPr>
          <a:xfrm flipH="1">
            <a:off x="788263" y="4133117"/>
            <a:ext cx="45719" cy="390199"/>
          </a:xfrm>
          <a:prstGeom prst="rect">
            <a:avLst/>
          </a:prstGeom>
          <a:solidFill>
            <a:srgbClr val="FF82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9C1EB62-382C-6F9B-3E0A-6EE4142516FA}"/>
              </a:ext>
            </a:extLst>
          </p:cNvPr>
          <p:cNvSpPr/>
          <p:nvPr/>
        </p:nvSpPr>
        <p:spPr>
          <a:xfrm flipH="1">
            <a:off x="788262" y="4674292"/>
            <a:ext cx="45719" cy="390199"/>
          </a:xfrm>
          <a:prstGeom prst="rect">
            <a:avLst/>
          </a:prstGeom>
          <a:solidFill>
            <a:srgbClr val="FF2D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8C6516-920D-3890-C295-E9E3E0391C53}"/>
              </a:ext>
            </a:extLst>
          </p:cNvPr>
          <p:cNvSpPr txBox="1"/>
          <p:nvPr/>
        </p:nvSpPr>
        <p:spPr>
          <a:xfrm>
            <a:off x="855567" y="2326626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MVP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제작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4737049-90E7-6A04-D0E0-0AB0464994F5}"/>
              </a:ext>
            </a:extLst>
          </p:cNvPr>
          <p:cNvSpPr txBox="1"/>
          <p:nvPr/>
        </p:nvSpPr>
        <p:spPr>
          <a:xfrm>
            <a:off x="855567" y="2911739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 최적화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A38AE2-8D42-C781-4A2A-3CA927D350A9}"/>
              </a:ext>
            </a:extLst>
          </p:cNvPr>
          <p:cNvSpPr txBox="1"/>
          <p:nvPr/>
        </p:nvSpPr>
        <p:spPr>
          <a:xfrm>
            <a:off x="4461262" y="4494723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에이전트 범용화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82EA75-2D60-B6C6-F782-5E30A7F50668}"/>
              </a:ext>
            </a:extLst>
          </p:cNvPr>
          <p:cNvSpPr txBox="1"/>
          <p:nvPr/>
        </p:nvSpPr>
        <p:spPr>
          <a:xfrm>
            <a:off x="7023779" y="4494723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서비스화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B082B8E-E6BD-98B6-B7A3-7AB7A1B10CF8}"/>
              </a:ext>
            </a:extLst>
          </p:cNvPr>
          <p:cNvSpPr txBox="1"/>
          <p:nvPr/>
        </p:nvSpPr>
        <p:spPr>
          <a:xfrm>
            <a:off x="7585788" y="5229808"/>
            <a:ext cx="1216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기간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E04122B-304E-C88D-0BAC-219EC0541D4E}"/>
              </a:ext>
            </a:extLst>
          </p:cNvPr>
          <p:cNvSpPr txBox="1"/>
          <p:nvPr/>
        </p:nvSpPr>
        <p:spPr>
          <a:xfrm>
            <a:off x="8903461" y="5229808"/>
            <a:ext cx="2385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2025.09.15 ~ 2025.09.28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288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98044D7-E9E6-F612-DD9D-51B72D528E7D}"/>
              </a:ext>
            </a:extLst>
          </p:cNvPr>
          <p:cNvSpPr/>
          <p:nvPr/>
        </p:nvSpPr>
        <p:spPr>
          <a:xfrm>
            <a:off x="0" y="3181739"/>
            <a:ext cx="12191999" cy="3676260"/>
          </a:xfrm>
          <a:prstGeom prst="rect">
            <a:avLst/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6A7D656-61A9-F82D-62FB-6089CF0E45C5}"/>
              </a:ext>
            </a:extLst>
          </p:cNvPr>
          <p:cNvSpPr txBox="1"/>
          <p:nvPr/>
        </p:nvSpPr>
        <p:spPr>
          <a:xfrm>
            <a:off x="3041072" y="2157063"/>
            <a:ext cx="6109855" cy="1910772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5000" b="1" i="0" u="none" strike="noStrike" spc="245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 you</a:t>
            </a:r>
          </a:p>
          <a:p>
            <a:pPr lvl="0" algn="ctr">
              <a:lnSpc>
                <a:spcPct val="116199"/>
              </a:lnSpc>
            </a:pPr>
            <a:r>
              <a:rPr lang="en" sz="4400" b="1" spc="245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Questions?</a:t>
            </a:r>
            <a:endParaRPr lang="en" sz="4400" b="1" i="0" u="none" strike="noStrike" spc="245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D79ED-B286-6CCC-3898-A805A9C12E21}"/>
              </a:ext>
            </a:extLst>
          </p:cNvPr>
          <p:cNvSpPr txBox="1"/>
          <p:nvPr/>
        </p:nvSpPr>
        <p:spPr>
          <a:xfrm>
            <a:off x="9961624" y="175352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900" dirty="0" err="1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900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A7C31-D21F-7DB4-AC96-6B3873CB7311}"/>
              </a:ext>
            </a:extLst>
          </p:cNvPr>
          <p:cNvSpPr txBox="1"/>
          <p:nvPr/>
        </p:nvSpPr>
        <p:spPr>
          <a:xfrm>
            <a:off x="173403" y="129186"/>
            <a:ext cx="2584362" cy="282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900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AI</a:t>
            </a:r>
            <a:r>
              <a:rPr lang="ko-KR" altLang="en-US" sz="900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 데이터분석가 양성과정</a:t>
            </a:r>
            <a:r>
              <a:rPr lang="en-US" altLang="ko-KR" sz="900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900" dirty="0" err="1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SeSac</a:t>
            </a:r>
            <a:r>
              <a:rPr lang="en-US" altLang="ko-KR" sz="900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900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서초캠퍼스</a:t>
            </a:r>
            <a:r>
              <a:rPr lang="en-US" altLang="ko-KR" sz="900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7F7208-E9BE-C8C5-50EF-23499A6BDA0C}"/>
              </a:ext>
            </a:extLst>
          </p:cNvPr>
          <p:cNvSpPr txBox="1"/>
          <p:nvPr/>
        </p:nvSpPr>
        <p:spPr>
          <a:xfrm>
            <a:off x="2912268" y="6524629"/>
            <a:ext cx="6367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All rights </a:t>
            </a:r>
            <a:r>
              <a:rPr lang="en-US" altLang="ko-KR" sz="1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reserved</a:t>
            </a:r>
            <a:r>
              <a:rPr lang="en-US" altLang="ko-KR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© Team ASK, 2025</a:t>
            </a:r>
            <a:endParaRPr lang="ko-KR" altLang="en-US" sz="1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A7DB4-85BB-5352-9D1D-1E04A8821D4D}"/>
              </a:ext>
            </a:extLst>
          </p:cNvPr>
          <p:cNvSpPr txBox="1"/>
          <p:nvPr/>
        </p:nvSpPr>
        <p:spPr>
          <a:xfrm>
            <a:off x="4448175" y="5178822"/>
            <a:ext cx="891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발표 일자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70E3F-A2CF-DC51-245F-63C55960179A}"/>
              </a:ext>
            </a:extLst>
          </p:cNvPr>
          <p:cNvSpPr txBox="1"/>
          <p:nvPr/>
        </p:nvSpPr>
        <p:spPr>
          <a:xfrm>
            <a:off x="6370179" y="5178822"/>
            <a:ext cx="154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2025.09.29</a:t>
            </a:r>
            <a:endParaRPr lang="ko-KR" altLang="en-US" sz="1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51CB7-4E87-0CFA-B0A1-BFBFB358AFC4}"/>
              </a:ext>
            </a:extLst>
          </p:cNvPr>
          <p:cNvSpPr txBox="1"/>
          <p:nvPr/>
        </p:nvSpPr>
        <p:spPr>
          <a:xfrm>
            <a:off x="4448175" y="4901823"/>
            <a:ext cx="992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Team ASK</a:t>
            </a:r>
            <a:endParaRPr lang="ko-KR" altLang="en-US" sz="1200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68B48-FA9D-B15F-A2CB-1C72FB6C6AD3}"/>
              </a:ext>
            </a:extLst>
          </p:cNvPr>
          <p:cNvSpPr txBox="1"/>
          <p:nvPr/>
        </p:nvSpPr>
        <p:spPr>
          <a:xfrm>
            <a:off x="5525928" y="4901823"/>
            <a:ext cx="2385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김정수</a:t>
            </a:r>
            <a:r>
              <a:rPr lang="en-US" altLang="ko-KR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오준석</a:t>
            </a:r>
            <a:r>
              <a:rPr lang="en-US" altLang="ko-KR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조성희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199A59-F036-26DD-49EE-61143A289879}"/>
              </a:ext>
            </a:extLst>
          </p:cNvPr>
          <p:cNvSpPr txBox="1"/>
          <p:nvPr/>
        </p:nvSpPr>
        <p:spPr>
          <a:xfrm>
            <a:off x="5325450" y="4342880"/>
            <a:ext cx="15410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2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프로젝트 </a:t>
            </a:r>
            <a:r>
              <a:rPr lang="en-US" altLang="ko-KR" sz="12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</a:t>
            </a:r>
            <a:endParaRPr lang="ko-KR" altLang="en-US" sz="1200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88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20F0A-B45D-4BFB-F183-9D6A5D718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A9FC40-7164-F2F9-D46F-58D56DBD6FE8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008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2F27CDC-AA50-EFE9-A0FB-039828A277FA}"/>
              </a:ext>
            </a:extLst>
          </p:cNvPr>
          <p:cNvSpPr/>
          <p:nvPr/>
        </p:nvSpPr>
        <p:spPr>
          <a:xfrm>
            <a:off x="597218" y="3576208"/>
            <a:ext cx="1901553" cy="1071992"/>
          </a:xfrm>
          <a:prstGeom prst="roundRect">
            <a:avLst>
              <a:gd name="adj" fmla="val 10631"/>
            </a:avLst>
          </a:prstGeom>
          <a:solidFill>
            <a:srgbClr val="FFFFFF"/>
          </a:solidFill>
          <a:ln w="19050">
            <a:solidFill>
              <a:srgbClr val="1B23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57BA5BC-5D0D-56E8-255A-7802EF771E08}"/>
              </a:ext>
            </a:extLst>
          </p:cNvPr>
          <p:cNvSpPr/>
          <p:nvPr/>
        </p:nvSpPr>
        <p:spPr>
          <a:xfrm>
            <a:off x="3027130" y="4024008"/>
            <a:ext cx="2222500" cy="369333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1B23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3D1BBAF-7659-14FE-EA4B-A579F943F390}"/>
              </a:ext>
            </a:extLst>
          </p:cNvPr>
          <p:cNvSpPr/>
          <p:nvPr/>
        </p:nvSpPr>
        <p:spPr>
          <a:xfrm>
            <a:off x="3027130" y="3596420"/>
            <a:ext cx="2222500" cy="369333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1B23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F602970-671B-0338-AA97-4B560FAA3045}"/>
              </a:ext>
            </a:extLst>
          </p:cNvPr>
          <p:cNvSpPr/>
          <p:nvPr/>
        </p:nvSpPr>
        <p:spPr>
          <a:xfrm>
            <a:off x="3027130" y="4446887"/>
            <a:ext cx="2222500" cy="369333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1B23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AF4F222B-6A3B-4D73-40B3-2EAF3DE8F52A}"/>
              </a:ext>
            </a:extLst>
          </p:cNvPr>
          <p:cNvSpPr/>
          <p:nvPr/>
        </p:nvSpPr>
        <p:spPr>
          <a:xfrm rot="16200000">
            <a:off x="7413922" y="2079922"/>
            <a:ext cx="4571458" cy="4984697"/>
          </a:xfrm>
          <a:prstGeom prst="rtTriangle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45110-8C63-862E-3D74-DDDCDC21B830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AED9C-CFF8-3531-76CB-88A8C102E885}"/>
              </a:ext>
            </a:extLst>
          </p:cNvPr>
          <p:cNvSpPr txBox="1"/>
          <p:nvPr/>
        </p:nvSpPr>
        <p:spPr>
          <a:xfrm>
            <a:off x="354131" y="1192407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Overview</a:t>
            </a:r>
            <a:r>
              <a:rPr lang="ko-KR" altLang="en-US" sz="3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B02F0-6030-275C-5620-26DC94DC7293}"/>
              </a:ext>
            </a:extLst>
          </p:cNvPr>
          <p:cNvSpPr txBox="1"/>
          <p:nvPr/>
        </p:nvSpPr>
        <p:spPr>
          <a:xfrm>
            <a:off x="2199868" y="1339605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기획의도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B2A91-1D7C-08A4-7A81-97E9D809F58E}"/>
              </a:ext>
            </a:extLst>
          </p:cNvPr>
          <p:cNvSpPr txBox="1"/>
          <p:nvPr/>
        </p:nvSpPr>
        <p:spPr>
          <a:xfrm>
            <a:off x="429036" y="1777182"/>
            <a:ext cx="5094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과거 아마존 미국 제품 판매 시 </a:t>
            </a:r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규격과 제반사항을 고려한 상세페이지 작성이 복잡하고 시간이 오래 걸리는 </a:t>
            </a:r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반복작업이었습니다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</a:p>
          <a:p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이러한 경험에서 착안하여 에이전트를 통해 </a:t>
            </a:r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과정을 쉽고 빠르게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자동화하는 프로그램을 개발하게 되었습니다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44F424-2BF8-6478-33A4-07EA9055F20C}"/>
              </a:ext>
            </a:extLst>
          </p:cNvPr>
          <p:cNvSpPr txBox="1"/>
          <p:nvPr/>
        </p:nvSpPr>
        <p:spPr>
          <a:xfrm>
            <a:off x="3342285" y="4082054"/>
            <a:ext cx="1667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>
                <a:highlight>
                  <a:srgbClr val="E6FFFB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작성시간 단축</a:t>
            </a:r>
            <a:endParaRPr lang="en-US" altLang="ko-KR" sz="1200" dirty="0">
              <a:highlight>
                <a:srgbClr val="E6FFFB"/>
              </a:highlight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5A71B-18AD-8D30-738A-E7A26768955E}"/>
              </a:ext>
            </a:extLst>
          </p:cNvPr>
          <p:cNvSpPr txBox="1"/>
          <p:nvPr/>
        </p:nvSpPr>
        <p:spPr>
          <a:xfrm>
            <a:off x="3048796" y="3650529"/>
            <a:ext cx="2222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에이전트 위탁으로 </a:t>
            </a:r>
            <a:r>
              <a:rPr lang="ko-KR" altLang="en-US" sz="1200" dirty="0">
                <a:highlight>
                  <a:srgbClr val="E6FFFB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업무 단순화</a:t>
            </a:r>
            <a:endParaRPr lang="en-US" altLang="ko-KR" sz="1200" dirty="0">
              <a:highlight>
                <a:srgbClr val="E6FFFB"/>
              </a:highlight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8779D1-3C2A-1787-0372-40A08404CC10}"/>
              </a:ext>
            </a:extLst>
          </p:cNvPr>
          <p:cNvSpPr txBox="1"/>
          <p:nvPr/>
        </p:nvSpPr>
        <p:spPr>
          <a:xfrm>
            <a:off x="3095988" y="4514102"/>
            <a:ext cx="2104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ighlight>
                  <a:srgbClr val="E6FFFB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매출 증가 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기회 확대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9A4365-6F9B-8E31-1006-29C6AD28F9DD}"/>
              </a:ext>
            </a:extLst>
          </p:cNvPr>
          <p:cNvSpPr txBox="1"/>
          <p:nvPr/>
        </p:nvSpPr>
        <p:spPr>
          <a:xfrm>
            <a:off x="575551" y="3695628"/>
            <a:ext cx="19448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상세페이지 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작성조건이 </a:t>
            </a:r>
            <a:r>
              <a:rPr lang="ko-KR" altLang="en-US" sz="1400" dirty="0">
                <a:highlight>
                  <a:srgbClr val="E6FFFB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복잡하고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>
                <a:highlight>
                  <a:srgbClr val="E6FFFB"/>
                </a:highlight>
                <a:latin typeface="나눔고딕OTF" panose="020D0604000000000000" pitchFamily="34" charset="-127"/>
                <a:ea typeface="나눔고딕OTF" panose="020D0604000000000000" pitchFamily="34" charset="-127"/>
              </a:rPr>
              <a:t>시간 오래 걸림</a:t>
            </a:r>
            <a:endParaRPr lang="en-US" altLang="ko-KR" sz="1400" dirty="0">
              <a:highlight>
                <a:srgbClr val="E6FFFB"/>
              </a:highlight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DA6AB21C-B048-3ECA-52C5-C340B7025AE0}"/>
              </a:ext>
            </a:extLst>
          </p:cNvPr>
          <p:cNvSpPr/>
          <p:nvPr/>
        </p:nvSpPr>
        <p:spPr>
          <a:xfrm rot="13500000">
            <a:off x="2547562" y="3881734"/>
            <a:ext cx="274121" cy="274120"/>
          </a:xfrm>
          <a:prstGeom prst="rtTriangle">
            <a:avLst/>
          </a:prstGeom>
          <a:solidFill>
            <a:srgbClr val="00467A">
              <a:alpha val="5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496FC3-CF9A-E4A5-1408-1C2E5202273B}"/>
              </a:ext>
            </a:extLst>
          </p:cNvPr>
          <p:cNvSpPr txBox="1"/>
          <p:nvPr/>
        </p:nvSpPr>
        <p:spPr>
          <a:xfrm>
            <a:off x="815336" y="5424460"/>
            <a:ext cx="1492810" cy="261610"/>
          </a:xfrm>
          <a:prstGeom prst="rect">
            <a:avLst/>
          </a:prstGeom>
          <a:solidFill>
            <a:srgbClr val="1B232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Target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CE1C0-41A4-9E32-1B49-84DA8DA5385C}"/>
              </a:ext>
            </a:extLst>
          </p:cNvPr>
          <p:cNvSpPr txBox="1"/>
          <p:nvPr/>
        </p:nvSpPr>
        <p:spPr>
          <a:xfrm>
            <a:off x="815336" y="5726540"/>
            <a:ext cx="60468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작성을 효율화하고 싶은 아마존 셀러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미국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36A2E6-AF4E-E5DB-2F1B-AB8725FDC9FB}"/>
              </a:ext>
            </a:extLst>
          </p:cNvPr>
          <p:cNvSpPr txBox="1"/>
          <p:nvPr/>
        </p:nvSpPr>
        <p:spPr>
          <a:xfrm>
            <a:off x="815336" y="3205423"/>
            <a:ext cx="1492810" cy="261610"/>
          </a:xfrm>
          <a:prstGeom prst="rect">
            <a:avLst/>
          </a:prstGeom>
          <a:solidFill>
            <a:srgbClr val="1B232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Problem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E932F0-F440-72F3-A38B-5BFEC3114C4D}"/>
              </a:ext>
            </a:extLst>
          </p:cNvPr>
          <p:cNvSpPr txBox="1"/>
          <p:nvPr/>
        </p:nvSpPr>
        <p:spPr>
          <a:xfrm>
            <a:off x="3328479" y="3205423"/>
            <a:ext cx="1492810" cy="261610"/>
          </a:xfrm>
          <a:prstGeom prst="rect">
            <a:avLst/>
          </a:prstGeom>
          <a:solidFill>
            <a:srgbClr val="1B232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Solving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03B62F-FDEB-35F2-121F-25B72DCDC968}"/>
              </a:ext>
            </a:extLst>
          </p:cNvPr>
          <p:cNvSpPr txBox="1"/>
          <p:nvPr/>
        </p:nvSpPr>
        <p:spPr>
          <a:xfrm>
            <a:off x="624576" y="4359740"/>
            <a:ext cx="158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* </a:t>
            </a:r>
            <a:r>
              <a:rPr lang="ko-KR" altLang="en-US" sz="1000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건당 평균 </a:t>
            </a:r>
            <a:r>
              <a:rPr lang="en-US" altLang="ko-KR" sz="1000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3~ 4</a:t>
            </a:r>
            <a:r>
              <a:rPr lang="ko-KR" altLang="en-US" sz="1000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시간</a:t>
            </a:r>
            <a:endParaRPr lang="en-US" altLang="ko-KR" sz="1000" dirty="0">
              <a:solidFill>
                <a:srgbClr val="0087EF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929C88-59E9-BFA5-59DE-152448845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6" y="762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D4869-025F-33EC-50F7-D9D25A371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726E88-039C-1B7C-E02A-6A85112F6D4B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1B23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A9F11-1C53-5922-579B-32FE871DF221}"/>
              </a:ext>
            </a:extLst>
          </p:cNvPr>
          <p:cNvSpPr txBox="1"/>
          <p:nvPr/>
        </p:nvSpPr>
        <p:spPr>
          <a:xfrm>
            <a:off x="150614" y="177638"/>
            <a:ext cx="3645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129CA-2B46-ED2F-F9BC-DE43AAA9A0C8}"/>
              </a:ext>
            </a:extLst>
          </p:cNvPr>
          <p:cNvSpPr txBox="1"/>
          <p:nvPr/>
        </p:nvSpPr>
        <p:spPr>
          <a:xfrm>
            <a:off x="2529293" y="34525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SEO 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주요개념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1D8AE44-A2BB-F182-0E3A-AB5D6F0BED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953"/>
          <a:stretch>
            <a:fillRect/>
          </a:stretch>
        </p:blipFill>
        <p:spPr>
          <a:xfrm>
            <a:off x="184388" y="2383095"/>
            <a:ext cx="6168115" cy="351950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DB45AA-5EEB-99A6-C573-D78D361C4DBF}"/>
              </a:ext>
            </a:extLst>
          </p:cNvPr>
          <p:cNvSpPr/>
          <p:nvPr/>
        </p:nvSpPr>
        <p:spPr>
          <a:xfrm>
            <a:off x="6644602" y="2212232"/>
            <a:ext cx="2537497" cy="19812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01E2008-1CF1-899C-4DEC-1EA2510523E2}"/>
              </a:ext>
            </a:extLst>
          </p:cNvPr>
          <p:cNvCxnSpPr/>
          <p:nvPr/>
        </p:nvCxnSpPr>
        <p:spPr>
          <a:xfrm>
            <a:off x="8674569" y="2863081"/>
            <a:ext cx="13335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3BA5E3-D7A2-004D-9E8B-5AC70737D422}"/>
              </a:ext>
            </a:extLst>
          </p:cNvPr>
          <p:cNvCxnSpPr/>
          <p:nvPr/>
        </p:nvCxnSpPr>
        <p:spPr>
          <a:xfrm>
            <a:off x="8674569" y="4118771"/>
            <a:ext cx="13335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A707DBC-2EC4-33E7-48C0-6EA99CB69CBC}"/>
              </a:ext>
            </a:extLst>
          </p:cNvPr>
          <p:cNvCxnSpPr/>
          <p:nvPr/>
        </p:nvCxnSpPr>
        <p:spPr>
          <a:xfrm>
            <a:off x="8674569" y="5393779"/>
            <a:ext cx="13335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8C2D0D-45C3-7F63-5FAA-F022EE5679E3}"/>
              </a:ext>
            </a:extLst>
          </p:cNvPr>
          <p:cNvGrpSpPr/>
          <p:nvPr/>
        </p:nvGrpSpPr>
        <p:grpSpPr>
          <a:xfrm>
            <a:off x="6913735" y="2383095"/>
            <a:ext cx="1992089" cy="954108"/>
            <a:chOff x="-2250524" y="1867597"/>
            <a:chExt cx="1992089" cy="95410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D0F44C-A0C0-3182-D3F9-AF42FD58E671}"/>
                </a:ext>
              </a:extLst>
            </p:cNvPr>
            <p:cNvSpPr/>
            <p:nvPr/>
          </p:nvSpPr>
          <p:spPr>
            <a:xfrm>
              <a:off x="-2250524" y="1867597"/>
              <a:ext cx="1992089" cy="954108"/>
            </a:xfrm>
            <a:prstGeom prst="rect">
              <a:avLst/>
            </a:prstGeom>
            <a:solidFill>
              <a:srgbClr val="0087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8B8EDB-25B1-7568-AF64-95EB15A9FFB0}"/>
                </a:ext>
              </a:extLst>
            </p:cNvPr>
            <p:cNvSpPr txBox="1"/>
            <p:nvPr/>
          </p:nvSpPr>
          <p:spPr>
            <a:xfrm>
              <a:off x="-1846149" y="2052263"/>
              <a:ext cx="1059906" cy="523220"/>
            </a:xfrm>
            <a:prstGeom prst="rect">
              <a:avLst/>
            </a:prstGeom>
            <a:solidFill>
              <a:srgbClr val="0087E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 E O</a:t>
              </a:r>
              <a:endPara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E4B176-708A-BBD1-2B54-BE4C0FF19443}"/>
              </a:ext>
            </a:extLst>
          </p:cNvPr>
          <p:cNvGrpSpPr/>
          <p:nvPr/>
        </p:nvGrpSpPr>
        <p:grpSpPr>
          <a:xfrm>
            <a:off x="6913735" y="3665795"/>
            <a:ext cx="1992089" cy="954108"/>
            <a:chOff x="-2250524" y="3150297"/>
            <a:chExt cx="1992089" cy="95410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E61E294-B14C-75CF-24A4-BBB7E886F7ED}"/>
                </a:ext>
              </a:extLst>
            </p:cNvPr>
            <p:cNvSpPr/>
            <p:nvPr/>
          </p:nvSpPr>
          <p:spPr>
            <a:xfrm>
              <a:off x="-2250524" y="3150297"/>
              <a:ext cx="1992089" cy="954108"/>
            </a:xfrm>
            <a:prstGeom prst="rect">
              <a:avLst/>
            </a:prstGeom>
            <a:solidFill>
              <a:srgbClr val="0087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09F116-99A6-19AB-34D6-46529638FD02}"/>
                </a:ext>
              </a:extLst>
            </p:cNvPr>
            <p:cNvSpPr txBox="1"/>
            <p:nvPr/>
          </p:nvSpPr>
          <p:spPr>
            <a:xfrm>
              <a:off x="-2076983" y="3266989"/>
              <a:ext cx="1645001" cy="738664"/>
            </a:xfrm>
            <a:prstGeom prst="rect">
              <a:avLst/>
            </a:prstGeom>
            <a:solidFill>
              <a:srgbClr val="0087E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Search</a:t>
              </a: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Keywords</a:t>
              </a:r>
              <a:endPara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5C1343-278F-B7DA-9889-E690A8C92962}"/>
              </a:ext>
            </a:extLst>
          </p:cNvPr>
          <p:cNvGrpSpPr/>
          <p:nvPr/>
        </p:nvGrpSpPr>
        <p:grpSpPr>
          <a:xfrm>
            <a:off x="6913735" y="4948495"/>
            <a:ext cx="1992089" cy="954108"/>
            <a:chOff x="-2250524" y="4432997"/>
            <a:chExt cx="1992089" cy="9541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C23257-D426-3E4B-F924-1420566A739B}"/>
                </a:ext>
              </a:extLst>
            </p:cNvPr>
            <p:cNvSpPr/>
            <p:nvPr/>
          </p:nvSpPr>
          <p:spPr>
            <a:xfrm>
              <a:off x="-2250524" y="4432997"/>
              <a:ext cx="1992089" cy="954108"/>
            </a:xfrm>
            <a:prstGeom prst="rect">
              <a:avLst/>
            </a:prstGeom>
            <a:solidFill>
              <a:srgbClr val="0087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DB8BEE-1618-D08A-C4A3-9EF8A2A76FB1}"/>
                </a:ext>
              </a:extLst>
            </p:cNvPr>
            <p:cNvSpPr txBox="1"/>
            <p:nvPr/>
          </p:nvSpPr>
          <p:spPr>
            <a:xfrm>
              <a:off x="-1835732" y="4540719"/>
              <a:ext cx="1162498" cy="738664"/>
            </a:xfrm>
            <a:prstGeom prst="rect">
              <a:avLst/>
            </a:prstGeom>
            <a:solidFill>
              <a:srgbClr val="0087E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Product</a:t>
              </a: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Listing</a:t>
              </a:r>
              <a:endPara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49A0429-4D70-B3BB-FB76-1A25BB724B64}"/>
              </a:ext>
            </a:extLst>
          </p:cNvPr>
          <p:cNvSpPr txBox="1"/>
          <p:nvPr/>
        </p:nvSpPr>
        <p:spPr>
          <a:xfrm>
            <a:off x="9364964" y="2675482"/>
            <a:ext cx="1886743" cy="369332"/>
          </a:xfrm>
          <a:prstGeom prst="rect">
            <a:avLst/>
          </a:prstGeom>
          <a:solidFill>
            <a:srgbClr val="FF99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 엔진 최적화</a:t>
            </a:r>
            <a:endParaRPr lang="en-US" altLang="ko-KR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8564B1-4C38-4D97-CA6F-7476E38FFF3A}"/>
              </a:ext>
            </a:extLst>
          </p:cNvPr>
          <p:cNvSpPr txBox="1"/>
          <p:nvPr/>
        </p:nvSpPr>
        <p:spPr>
          <a:xfrm>
            <a:off x="9364963" y="3944497"/>
            <a:ext cx="1886743" cy="369332"/>
          </a:xfrm>
          <a:prstGeom prst="rect">
            <a:avLst/>
          </a:prstGeom>
          <a:solidFill>
            <a:srgbClr val="FF99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 키워드</a:t>
            </a:r>
            <a:endParaRPr lang="en-US" altLang="ko-KR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84087-A0A5-7F9E-CE8E-92E3E1BE73EA}"/>
              </a:ext>
            </a:extLst>
          </p:cNvPr>
          <p:cNvSpPr txBox="1"/>
          <p:nvPr/>
        </p:nvSpPr>
        <p:spPr>
          <a:xfrm>
            <a:off x="9467057" y="5213512"/>
            <a:ext cx="1784650" cy="369332"/>
          </a:xfrm>
          <a:prstGeom prst="rect">
            <a:avLst/>
          </a:prstGeom>
          <a:solidFill>
            <a:srgbClr val="FF99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제품 상세페이지</a:t>
            </a:r>
            <a:endParaRPr lang="en-US" altLang="ko-KR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73FD72-F050-B03C-FF07-0280E985A75B}"/>
              </a:ext>
            </a:extLst>
          </p:cNvPr>
          <p:cNvSpPr txBox="1"/>
          <p:nvPr/>
        </p:nvSpPr>
        <p:spPr>
          <a:xfrm>
            <a:off x="651532" y="1125740"/>
            <a:ext cx="10888936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검색결과에서 내 상품이 더 잘 보이도록 키워드와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리스팅을</a:t>
            </a:r>
            <a:r>
              <a:rPr kumimoji="1" lang="ko-KR" altLang="en-US" sz="2000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최적화하는 것 </a:t>
            </a:r>
            <a:endParaRPr kumimoji="1" lang="ko-Kore-KR" altLang="en-US" sz="2000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ABB6F-4A24-60DF-91A5-78E550FC8E9A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</p:spTree>
    <p:extLst>
      <p:ext uri="{BB962C8B-B14F-4D97-AF65-F5344CB8AC3E}">
        <p14:creationId xmlns:p14="http://schemas.microsoft.com/office/powerpoint/2010/main" val="116364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38CF6D-069D-58C7-81F5-55D47174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C04CC960-C568-914F-7F78-7B19EE181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28" t="8195" r="13672" b="14976"/>
          <a:stretch>
            <a:fillRect/>
          </a:stretch>
        </p:blipFill>
        <p:spPr>
          <a:xfrm>
            <a:off x="0" y="-115513"/>
            <a:ext cx="12192000" cy="7267478"/>
          </a:xfrm>
          <a:prstGeom prst="roundRect">
            <a:avLst>
              <a:gd name="adj" fmla="val 380"/>
            </a:avLst>
          </a:prstGeom>
          <a:blipFill>
            <a:blip r:embed="rId5"/>
            <a:stretch>
              <a:fillRect/>
            </a:stretch>
          </a:blipFill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870A05-6332-71EA-5167-7CC481B79D93}"/>
              </a:ext>
            </a:extLst>
          </p:cNvPr>
          <p:cNvSpPr/>
          <p:nvPr/>
        </p:nvSpPr>
        <p:spPr>
          <a:xfrm>
            <a:off x="0" y="-115514"/>
            <a:ext cx="12192000" cy="2553914"/>
          </a:xfrm>
          <a:prstGeom prst="rect">
            <a:avLst/>
          </a:prstGeom>
          <a:gradFill>
            <a:gsLst>
              <a:gs pos="0">
                <a:srgbClr val="1B232D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DC1296-F9BF-F8A1-ACF4-7554B7B4BDCF}"/>
              </a:ext>
            </a:extLst>
          </p:cNvPr>
          <p:cNvSpPr/>
          <p:nvPr/>
        </p:nvSpPr>
        <p:spPr>
          <a:xfrm rot="10800000">
            <a:off x="0" y="4566946"/>
            <a:ext cx="12192000" cy="2553914"/>
          </a:xfrm>
          <a:prstGeom prst="rect">
            <a:avLst/>
          </a:prstGeom>
          <a:gradFill>
            <a:gsLst>
              <a:gs pos="0">
                <a:srgbClr val="1B232D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EDB02A4-024E-B914-225B-412EA5FE6377}"/>
              </a:ext>
            </a:extLst>
          </p:cNvPr>
          <p:cNvGrpSpPr/>
          <p:nvPr/>
        </p:nvGrpSpPr>
        <p:grpSpPr>
          <a:xfrm>
            <a:off x="6207268" y="3006852"/>
            <a:ext cx="3005945" cy="3661004"/>
            <a:chOff x="6207268" y="3490961"/>
            <a:chExt cx="3005945" cy="366100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84D7AC1-F689-D3BF-A2EC-0F405967C38C}"/>
                </a:ext>
              </a:extLst>
            </p:cNvPr>
            <p:cNvSpPr/>
            <p:nvPr/>
          </p:nvSpPr>
          <p:spPr>
            <a:xfrm>
              <a:off x="6228280" y="3490961"/>
              <a:ext cx="2794000" cy="3661004"/>
            </a:xfrm>
            <a:prstGeom prst="roundRect">
              <a:avLst>
                <a:gd name="adj" fmla="val 4777"/>
              </a:avLst>
            </a:prstGeom>
            <a:solidFill>
              <a:srgbClr val="FFFFFF">
                <a:alpha val="20000"/>
              </a:srgbClr>
            </a:solidFill>
            <a:ln w="19050">
              <a:solidFill>
                <a:schemeClr val="bg1"/>
              </a:solidFill>
            </a:ln>
            <a:effectLst>
              <a:outerShdw blurRad="317500" dist="50800" dir="5400000" algn="ctr" rotWithShape="0">
                <a:srgbClr val="000000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1A161DF-EDDA-9E15-6BE2-A09B33EA6BF8}"/>
                </a:ext>
              </a:extLst>
            </p:cNvPr>
            <p:cNvSpPr txBox="1"/>
            <p:nvPr/>
          </p:nvSpPr>
          <p:spPr>
            <a:xfrm>
              <a:off x="6207268" y="3526912"/>
              <a:ext cx="30059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02 | </a:t>
              </a:r>
              <a:r>
                <a:rPr lang="en-US" altLang="ko-KR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Bullet Point</a:t>
              </a:r>
              <a:r>
                <a:rPr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(BP)</a:t>
              </a:r>
              <a:endPara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ko-KR" altLang="en-US" sz="2400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CBFD029-2258-9787-089D-C7F47A5EA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5991" y="3911632"/>
              <a:ext cx="2246072" cy="3201131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E461CA8-3E72-22AC-3A1B-D53928388E01}"/>
              </a:ext>
            </a:extLst>
          </p:cNvPr>
          <p:cNvGrpSpPr/>
          <p:nvPr/>
        </p:nvGrpSpPr>
        <p:grpSpPr>
          <a:xfrm>
            <a:off x="215439" y="4578953"/>
            <a:ext cx="5811090" cy="2235608"/>
            <a:chOff x="467375" y="4470845"/>
            <a:chExt cx="5531575" cy="212807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FD9DBFA-75A9-3918-9D64-270C1A785ACF}"/>
                </a:ext>
              </a:extLst>
            </p:cNvPr>
            <p:cNvSpPr/>
            <p:nvPr/>
          </p:nvSpPr>
          <p:spPr>
            <a:xfrm>
              <a:off x="485979" y="4470845"/>
              <a:ext cx="5512970" cy="2128075"/>
            </a:xfrm>
            <a:prstGeom prst="roundRect">
              <a:avLst>
                <a:gd name="adj" fmla="val 4777"/>
              </a:avLst>
            </a:prstGeom>
            <a:solidFill>
              <a:srgbClr val="FFFFFF">
                <a:alpha val="20000"/>
              </a:srgbClr>
            </a:solidFill>
            <a:ln w="19050">
              <a:solidFill>
                <a:schemeClr val="bg1"/>
              </a:solidFill>
            </a:ln>
            <a:effectLst>
              <a:outerShdw blurRad="317500" dist="50800" dir="5400000" algn="ctr" rotWithShape="0">
                <a:srgbClr val="000000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F449F6-9A25-9724-A233-86914CC200AA}"/>
                </a:ext>
              </a:extLst>
            </p:cNvPr>
            <p:cNvSpPr txBox="1"/>
            <p:nvPr/>
          </p:nvSpPr>
          <p:spPr>
            <a:xfrm>
              <a:off x="467375" y="4494159"/>
              <a:ext cx="41554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03 | </a:t>
              </a:r>
              <a:r>
                <a:rPr lang="en-US" altLang="ko-KR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Description</a:t>
              </a:r>
              <a:endPara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ko-KR" altLang="en-US" sz="2400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8BCE6B9-5F70-2CB9-2F3E-D4FFB070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980" y="4825290"/>
              <a:ext cx="5512970" cy="1719604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556369F-9532-D7CF-0592-567EFBBC40E0}"/>
              </a:ext>
            </a:extLst>
          </p:cNvPr>
          <p:cNvGrpSpPr/>
          <p:nvPr/>
        </p:nvGrpSpPr>
        <p:grpSpPr>
          <a:xfrm>
            <a:off x="234983" y="1359269"/>
            <a:ext cx="3957467" cy="1289148"/>
            <a:chOff x="215439" y="1348715"/>
            <a:chExt cx="3957467" cy="128914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6B5402F-82D6-B68F-AA61-5439DD43A37D}"/>
                </a:ext>
              </a:extLst>
            </p:cNvPr>
            <p:cNvSpPr/>
            <p:nvPr/>
          </p:nvSpPr>
          <p:spPr>
            <a:xfrm>
              <a:off x="215439" y="1348715"/>
              <a:ext cx="3957467" cy="1289148"/>
            </a:xfrm>
            <a:prstGeom prst="roundRect">
              <a:avLst>
                <a:gd name="adj" fmla="val 4777"/>
              </a:avLst>
            </a:prstGeom>
            <a:solidFill>
              <a:srgbClr val="FFFFFF">
                <a:alpha val="20000"/>
              </a:srgbClr>
            </a:solidFill>
            <a:ln w="19050">
              <a:solidFill>
                <a:schemeClr val="bg1"/>
              </a:solidFill>
            </a:ln>
            <a:effectLst>
              <a:outerShdw blurRad="317500" dist="50800" dir="5400000" algn="ctr" rotWithShape="0">
                <a:srgbClr val="000000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580845-E341-3F4F-0919-912B3089BD3D}"/>
                </a:ext>
              </a:extLst>
            </p:cNvPr>
            <p:cNvSpPr txBox="1"/>
            <p:nvPr/>
          </p:nvSpPr>
          <p:spPr>
            <a:xfrm>
              <a:off x="228140" y="1387807"/>
              <a:ext cx="32740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01 | </a:t>
              </a:r>
              <a:r>
                <a:rPr lang="en-US" altLang="ko-KR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Title</a:t>
              </a:r>
              <a:endPara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ko-KR" altLang="en-US" sz="2400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23B3DC2-7511-7DFE-28AC-2FE3798B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52787" t="31639" r="27864" b="60869"/>
            <a:stretch>
              <a:fillRect/>
            </a:stretch>
          </p:blipFill>
          <p:spPr>
            <a:xfrm>
              <a:off x="215439" y="1748344"/>
              <a:ext cx="3957467" cy="861854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AF6A0F-454C-1941-EA2C-131D2B8C6F84}"/>
              </a:ext>
            </a:extLst>
          </p:cNvPr>
          <p:cNvGrpSpPr/>
          <p:nvPr/>
        </p:nvGrpSpPr>
        <p:grpSpPr>
          <a:xfrm>
            <a:off x="9210140" y="2071400"/>
            <a:ext cx="2794000" cy="3481687"/>
            <a:chOff x="9210140" y="3332874"/>
            <a:chExt cx="2794000" cy="348168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D731A6BC-DAD0-0AAC-ED97-AF6844C6DA6E}"/>
                </a:ext>
              </a:extLst>
            </p:cNvPr>
            <p:cNvSpPr/>
            <p:nvPr/>
          </p:nvSpPr>
          <p:spPr>
            <a:xfrm>
              <a:off x="9210140" y="3332874"/>
              <a:ext cx="2794000" cy="3481687"/>
            </a:xfrm>
            <a:prstGeom prst="roundRect">
              <a:avLst>
                <a:gd name="adj" fmla="val 4777"/>
              </a:avLst>
            </a:prstGeom>
            <a:solidFill>
              <a:schemeClr val="tx1">
                <a:alpha val="2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0" dist="50800" dir="5400000" algn="ctr" rotWithShape="0">
                <a:srgbClr val="000000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BF0CDC-329F-6B44-7039-730C5F94A18D}"/>
                </a:ext>
              </a:extLst>
            </p:cNvPr>
            <p:cNvSpPr txBox="1"/>
            <p:nvPr/>
          </p:nvSpPr>
          <p:spPr>
            <a:xfrm>
              <a:off x="9210140" y="3375553"/>
              <a:ext cx="26535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87E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04 | </a:t>
              </a:r>
              <a:r>
                <a:rPr lang="en-US" altLang="ko-KR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Backend</a:t>
              </a:r>
              <a:endPara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ko-KR" altLang="en-US" sz="2400" b="1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CD71EE3-18F4-D368-5D02-E89603226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29188" y="3914002"/>
              <a:ext cx="2759611" cy="158966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7F0130C-DCCB-A148-4B74-D3D9FD55312B}"/>
                </a:ext>
              </a:extLst>
            </p:cNvPr>
            <p:cNvSpPr txBox="1"/>
            <p:nvPr/>
          </p:nvSpPr>
          <p:spPr>
            <a:xfrm>
              <a:off x="9361743" y="5695316"/>
              <a:ext cx="25019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상품 등록 시 셀러가 입력하는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검색용 키워드로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화면에는    보이지 않지만 검색 알고리즘에 반영되어 노출을 도움</a:t>
              </a:r>
              <a:endParaRPr lang="ko-KR" altLang="en-US" sz="14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56D781-10D0-0204-E65A-51907AD1EBA8}"/>
              </a:ext>
            </a:extLst>
          </p:cNvPr>
          <p:cNvSpPr txBox="1"/>
          <p:nvPr/>
        </p:nvSpPr>
        <p:spPr>
          <a:xfrm>
            <a:off x="150614" y="177638"/>
            <a:ext cx="3645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257AD-F464-EAEA-6EAF-5AE2458EE110}"/>
              </a:ext>
            </a:extLst>
          </p:cNvPr>
          <p:cNvSpPr txBox="1"/>
          <p:nvPr/>
        </p:nvSpPr>
        <p:spPr>
          <a:xfrm>
            <a:off x="2529293" y="34525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</a:t>
            </a:r>
            <a:r>
              <a:rPr lang="ko-KR" altLang="en-US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리스팅이란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A6C2E-8C35-35A6-ACE3-4EB962FA2B63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</p:spTree>
    <p:extLst>
      <p:ext uri="{BB962C8B-B14F-4D97-AF65-F5344CB8AC3E}">
        <p14:creationId xmlns:p14="http://schemas.microsoft.com/office/powerpoint/2010/main" val="243841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FB8A2-1526-5BAD-025A-9870D3BFB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B71067-C80C-B8C5-AB0B-5533B6B00450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1B23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C1BE293-A182-85A9-AF9C-6A42A8F224FE}"/>
              </a:ext>
            </a:extLst>
          </p:cNvPr>
          <p:cNvGrpSpPr/>
          <p:nvPr/>
        </p:nvGrpSpPr>
        <p:grpSpPr>
          <a:xfrm>
            <a:off x="-154549" y="1917031"/>
            <a:ext cx="12261536" cy="4609215"/>
            <a:chOff x="-154549" y="1917031"/>
            <a:chExt cx="12261536" cy="4609215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C2CA18A-0156-37D6-7386-872BB9BC8A1A}"/>
                </a:ext>
              </a:extLst>
            </p:cNvPr>
            <p:cNvGrpSpPr/>
            <p:nvPr/>
          </p:nvGrpSpPr>
          <p:grpSpPr>
            <a:xfrm>
              <a:off x="85011" y="1917031"/>
              <a:ext cx="2306168" cy="1273300"/>
              <a:chOff x="-3868802" y="2446263"/>
              <a:chExt cx="3766934" cy="1335162"/>
            </a:xfrm>
          </p:grpSpPr>
          <p:sp>
            <p:nvSpPr>
              <p:cNvPr id="4" name="양쪽 모서리가 둥근 사각형 58">
                <a:extLst>
                  <a:ext uri="{FF2B5EF4-FFF2-40B4-BE49-F238E27FC236}">
                    <a16:creationId xmlns:a16="http://schemas.microsoft.com/office/drawing/2014/main" id="{CC5628E8-075D-F562-1396-087E7D6EB03F}"/>
                  </a:ext>
                </a:extLst>
              </p:cNvPr>
              <p:cNvSpPr/>
              <p:nvPr/>
            </p:nvSpPr>
            <p:spPr>
              <a:xfrm>
                <a:off x="-3868802" y="2591293"/>
                <a:ext cx="3766933" cy="1190132"/>
              </a:xfrm>
              <a:prstGeom prst="round2SameRect">
                <a:avLst>
                  <a:gd name="adj1" fmla="val 2669"/>
                  <a:gd name="adj2" fmla="val 21342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  <a:effectLst>
                <a:outerShdw blurRad="317500" sx="102000" sy="102000" algn="ctr" rotWithShape="0">
                  <a:schemeClr val="bg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모서리가 둥근 직사각형 176">
                <a:extLst>
                  <a:ext uri="{FF2B5EF4-FFF2-40B4-BE49-F238E27FC236}">
                    <a16:creationId xmlns:a16="http://schemas.microsoft.com/office/drawing/2014/main" id="{90091403-3638-2571-C572-45FA946BA458}"/>
                  </a:ext>
                </a:extLst>
              </p:cNvPr>
              <p:cNvSpPr/>
              <p:nvPr/>
            </p:nvSpPr>
            <p:spPr>
              <a:xfrm>
                <a:off x="-3868801" y="2446263"/>
                <a:ext cx="3766933" cy="318847"/>
              </a:xfrm>
              <a:prstGeom prst="roundRect">
                <a:avLst>
                  <a:gd name="adj" fmla="val 0"/>
                </a:avLst>
              </a:prstGeom>
              <a:solidFill>
                <a:srgbClr val="177DFA"/>
              </a:solidFill>
              <a:ln>
                <a:noFill/>
              </a:ln>
              <a:effectLst>
                <a:outerShdw blurRad="254000" dist="38100" dir="5400000" algn="t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en-US" altLang="en-US" sz="13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</a:t>
                </a:r>
                <a:endParaRPr kumimoji="1" lang="ko-Kore-KR" altLang="en-US" sz="13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1F53D84-309E-8337-61AD-B33241D3A756}"/>
                </a:ext>
              </a:extLst>
            </p:cNvPr>
            <p:cNvGrpSpPr/>
            <p:nvPr/>
          </p:nvGrpSpPr>
          <p:grpSpPr>
            <a:xfrm>
              <a:off x="2516737" y="1917031"/>
              <a:ext cx="2306168" cy="1273300"/>
              <a:chOff x="-3868802" y="2446263"/>
              <a:chExt cx="3766934" cy="1335162"/>
            </a:xfrm>
          </p:grpSpPr>
          <p:sp>
            <p:nvSpPr>
              <p:cNvPr id="16" name="양쪽 모서리가 둥근 사각형 58">
                <a:extLst>
                  <a:ext uri="{FF2B5EF4-FFF2-40B4-BE49-F238E27FC236}">
                    <a16:creationId xmlns:a16="http://schemas.microsoft.com/office/drawing/2014/main" id="{B0CE4B1C-B45A-7514-49FF-8E3B2F38DEE2}"/>
                  </a:ext>
                </a:extLst>
              </p:cNvPr>
              <p:cNvSpPr/>
              <p:nvPr/>
            </p:nvSpPr>
            <p:spPr>
              <a:xfrm>
                <a:off x="-3868802" y="2591293"/>
                <a:ext cx="3766933" cy="1190132"/>
              </a:xfrm>
              <a:prstGeom prst="round2SameRect">
                <a:avLst>
                  <a:gd name="adj1" fmla="val 2669"/>
                  <a:gd name="adj2" fmla="val 21342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  <a:effectLst>
                <a:outerShdw blurRad="317500" sx="102000" sy="102000" algn="ctr" rotWithShape="0">
                  <a:schemeClr val="bg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" name="모서리가 둥근 직사각형 176">
                <a:extLst>
                  <a:ext uri="{FF2B5EF4-FFF2-40B4-BE49-F238E27FC236}">
                    <a16:creationId xmlns:a16="http://schemas.microsoft.com/office/drawing/2014/main" id="{55588F2A-8B0C-6271-62AA-14B8D52CE1D2}"/>
                  </a:ext>
                </a:extLst>
              </p:cNvPr>
              <p:cNvSpPr/>
              <p:nvPr/>
            </p:nvSpPr>
            <p:spPr>
              <a:xfrm>
                <a:off x="-3868801" y="2446263"/>
                <a:ext cx="3766933" cy="318847"/>
              </a:xfrm>
              <a:prstGeom prst="roundRect">
                <a:avLst>
                  <a:gd name="adj" fmla="val 0"/>
                </a:avLst>
              </a:prstGeom>
              <a:solidFill>
                <a:srgbClr val="177DFA"/>
              </a:solidFill>
              <a:ln>
                <a:noFill/>
              </a:ln>
              <a:effectLst>
                <a:outerShdw blurRad="254000" dist="38100" dir="5400000" algn="t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en-US" altLang="en-US" sz="13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02</a:t>
                </a:r>
                <a:endParaRPr kumimoji="1" lang="ko-Kore-KR" altLang="en-US" sz="13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6B2F87F-97E5-FACC-6ED8-6F09A4B4F935}"/>
                </a:ext>
              </a:extLst>
            </p:cNvPr>
            <p:cNvGrpSpPr/>
            <p:nvPr/>
          </p:nvGrpSpPr>
          <p:grpSpPr>
            <a:xfrm>
              <a:off x="4948465" y="1917031"/>
              <a:ext cx="2306168" cy="1273300"/>
              <a:chOff x="-3868802" y="2446263"/>
              <a:chExt cx="3766934" cy="1335162"/>
            </a:xfrm>
          </p:grpSpPr>
          <p:sp>
            <p:nvSpPr>
              <p:cNvPr id="19" name="양쪽 모서리가 둥근 사각형 58">
                <a:extLst>
                  <a:ext uri="{FF2B5EF4-FFF2-40B4-BE49-F238E27FC236}">
                    <a16:creationId xmlns:a16="http://schemas.microsoft.com/office/drawing/2014/main" id="{1CAFD9A5-0502-89E6-72D4-00ADD890933E}"/>
                  </a:ext>
                </a:extLst>
              </p:cNvPr>
              <p:cNvSpPr/>
              <p:nvPr/>
            </p:nvSpPr>
            <p:spPr>
              <a:xfrm>
                <a:off x="-3868802" y="2591293"/>
                <a:ext cx="3766933" cy="1190132"/>
              </a:xfrm>
              <a:prstGeom prst="round2SameRect">
                <a:avLst>
                  <a:gd name="adj1" fmla="val 2669"/>
                  <a:gd name="adj2" fmla="val 21342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  <a:effectLst>
                <a:outerShdw blurRad="317500" sx="102000" sy="102000" algn="ctr" rotWithShape="0">
                  <a:schemeClr val="bg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모서리가 둥근 직사각형 176">
                <a:extLst>
                  <a:ext uri="{FF2B5EF4-FFF2-40B4-BE49-F238E27FC236}">
                    <a16:creationId xmlns:a16="http://schemas.microsoft.com/office/drawing/2014/main" id="{D51416A7-8058-308B-BC9B-2550E0BDB589}"/>
                  </a:ext>
                </a:extLst>
              </p:cNvPr>
              <p:cNvSpPr/>
              <p:nvPr/>
            </p:nvSpPr>
            <p:spPr>
              <a:xfrm>
                <a:off x="-3868801" y="2446263"/>
                <a:ext cx="3766933" cy="318847"/>
              </a:xfrm>
              <a:prstGeom prst="roundRect">
                <a:avLst>
                  <a:gd name="adj" fmla="val 0"/>
                </a:avLst>
              </a:prstGeom>
              <a:solidFill>
                <a:srgbClr val="177DFA"/>
              </a:solidFill>
              <a:ln>
                <a:noFill/>
              </a:ln>
              <a:effectLst>
                <a:outerShdw blurRad="254000" dist="38100" dir="5400000" algn="t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en-US" altLang="en-US" sz="13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03</a:t>
                </a:r>
                <a:endParaRPr kumimoji="1" lang="ko-Kore-KR" altLang="en-US" sz="13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2DF8991-7330-ECE0-700C-4867B1FA279D}"/>
                </a:ext>
              </a:extLst>
            </p:cNvPr>
            <p:cNvGrpSpPr/>
            <p:nvPr/>
          </p:nvGrpSpPr>
          <p:grpSpPr>
            <a:xfrm>
              <a:off x="7369093" y="1917031"/>
              <a:ext cx="2306168" cy="1273300"/>
              <a:chOff x="-3868802" y="2446263"/>
              <a:chExt cx="3766934" cy="1335162"/>
            </a:xfrm>
          </p:grpSpPr>
          <p:sp>
            <p:nvSpPr>
              <p:cNvPr id="22" name="양쪽 모서리가 둥근 사각형 58">
                <a:extLst>
                  <a:ext uri="{FF2B5EF4-FFF2-40B4-BE49-F238E27FC236}">
                    <a16:creationId xmlns:a16="http://schemas.microsoft.com/office/drawing/2014/main" id="{987C4023-F660-EE89-660D-3CAA7971DE5D}"/>
                  </a:ext>
                </a:extLst>
              </p:cNvPr>
              <p:cNvSpPr/>
              <p:nvPr/>
            </p:nvSpPr>
            <p:spPr>
              <a:xfrm>
                <a:off x="-3868802" y="2591293"/>
                <a:ext cx="3766933" cy="1190132"/>
              </a:xfrm>
              <a:prstGeom prst="round2SameRect">
                <a:avLst>
                  <a:gd name="adj1" fmla="val 2669"/>
                  <a:gd name="adj2" fmla="val 21342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  <a:effectLst>
                <a:outerShdw blurRad="317500" sx="102000" sy="102000" algn="ctr" rotWithShape="0">
                  <a:schemeClr val="bg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3" name="모서리가 둥근 직사각형 176">
                <a:extLst>
                  <a:ext uri="{FF2B5EF4-FFF2-40B4-BE49-F238E27FC236}">
                    <a16:creationId xmlns:a16="http://schemas.microsoft.com/office/drawing/2014/main" id="{A0083DEF-2306-63D9-B7E7-6FC25411B1E2}"/>
                  </a:ext>
                </a:extLst>
              </p:cNvPr>
              <p:cNvSpPr/>
              <p:nvPr/>
            </p:nvSpPr>
            <p:spPr>
              <a:xfrm>
                <a:off x="-3868801" y="2446263"/>
                <a:ext cx="3766933" cy="318847"/>
              </a:xfrm>
              <a:prstGeom prst="roundRect">
                <a:avLst>
                  <a:gd name="adj" fmla="val 0"/>
                </a:avLst>
              </a:prstGeom>
              <a:solidFill>
                <a:srgbClr val="177DFA"/>
              </a:solidFill>
              <a:ln>
                <a:noFill/>
              </a:ln>
              <a:effectLst>
                <a:outerShdw blurRad="254000" dist="38100" dir="5400000" algn="t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en-US" altLang="en-US" sz="13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04</a:t>
                </a:r>
                <a:endParaRPr kumimoji="1" lang="ko-Kore-KR" altLang="en-US" sz="13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FA2CC3A-5FD7-F7CB-21D9-C3CF2D438542}"/>
                </a:ext>
              </a:extLst>
            </p:cNvPr>
            <p:cNvGrpSpPr/>
            <p:nvPr/>
          </p:nvGrpSpPr>
          <p:grpSpPr>
            <a:xfrm>
              <a:off x="9800819" y="1917031"/>
              <a:ext cx="2306168" cy="1273300"/>
              <a:chOff x="-3868802" y="2446263"/>
              <a:chExt cx="3766934" cy="1335162"/>
            </a:xfrm>
          </p:grpSpPr>
          <p:sp>
            <p:nvSpPr>
              <p:cNvPr id="25" name="양쪽 모서리가 둥근 사각형 58">
                <a:extLst>
                  <a:ext uri="{FF2B5EF4-FFF2-40B4-BE49-F238E27FC236}">
                    <a16:creationId xmlns:a16="http://schemas.microsoft.com/office/drawing/2014/main" id="{6B511715-9312-436F-0E89-E99053408A92}"/>
                  </a:ext>
                </a:extLst>
              </p:cNvPr>
              <p:cNvSpPr/>
              <p:nvPr/>
            </p:nvSpPr>
            <p:spPr>
              <a:xfrm>
                <a:off x="-3868802" y="2591293"/>
                <a:ext cx="3766933" cy="1190132"/>
              </a:xfrm>
              <a:prstGeom prst="round2SameRect">
                <a:avLst>
                  <a:gd name="adj1" fmla="val 2669"/>
                  <a:gd name="adj2" fmla="val 21342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  <a:effectLst>
                <a:outerShdw blurRad="317500" sx="102000" sy="102000" algn="ctr" rotWithShape="0">
                  <a:schemeClr val="bg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모서리가 둥근 직사각형 176">
                <a:extLst>
                  <a:ext uri="{FF2B5EF4-FFF2-40B4-BE49-F238E27FC236}">
                    <a16:creationId xmlns:a16="http://schemas.microsoft.com/office/drawing/2014/main" id="{36B6D6A1-88EC-ABEF-35B2-A97737D78061}"/>
                  </a:ext>
                </a:extLst>
              </p:cNvPr>
              <p:cNvSpPr/>
              <p:nvPr/>
            </p:nvSpPr>
            <p:spPr>
              <a:xfrm>
                <a:off x="-3868801" y="2446263"/>
                <a:ext cx="3766933" cy="318847"/>
              </a:xfrm>
              <a:prstGeom prst="roundRect">
                <a:avLst>
                  <a:gd name="adj" fmla="val 0"/>
                </a:avLst>
              </a:prstGeom>
              <a:solidFill>
                <a:srgbClr val="177DFA"/>
              </a:solidFill>
              <a:ln>
                <a:noFill/>
              </a:ln>
              <a:effectLst>
                <a:outerShdw blurRad="254000" dist="38100" dir="5400000" algn="t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en-US" altLang="en-US" sz="13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en-US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05</a:t>
                </a:r>
                <a:endParaRPr kumimoji="1" lang="ko-Kore-KR" altLang="en-US" sz="13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96173-F2F5-8189-CE56-C20F99F6F97D}"/>
                </a:ext>
              </a:extLst>
            </p:cNvPr>
            <p:cNvSpPr txBox="1"/>
            <p:nvPr/>
          </p:nvSpPr>
          <p:spPr>
            <a:xfrm>
              <a:off x="74551" y="2305608"/>
              <a:ext cx="2316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CSV </a:t>
              </a:r>
              <a:r>
                <a: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 준비</a:t>
              </a:r>
              <a:endPara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698113-3DEF-9021-02B1-69CD711CF5C1}"/>
                </a:ext>
              </a:extLst>
            </p:cNvPr>
            <p:cNvSpPr txBox="1"/>
            <p:nvPr/>
          </p:nvSpPr>
          <p:spPr>
            <a:xfrm>
              <a:off x="2516735" y="2305608"/>
              <a:ext cx="2306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 </a:t>
              </a:r>
              <a:r>
                <a:rPr lang="ko-KR" altLang="en-US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전처리</a:t>
              </a:r>
              <a:endPara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EA2B85-EB88-F289-FC4A-0F0F5702EEC3}"/>
                </a:ext>
              </a:extLst>
            </p:cNvPr>
            <p:cNvSpPr txBox="1"/>
            <p:nvPr/>
          </p:nvSpPr>
          <p:spPr>
            <a:xfrm>
              <a:off x="4958925" y="2305608"/>
              <a:ext cx="230616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키워드 분류</a:t>
              </a:r>
              <a:endPara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(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직접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/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중간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/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간접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/</a:t>
              </a:r>
              <a:r>
                <a:rPr lang="ko-KR" altLang="en-US" sz="14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연관없음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C49762-E59D-0B55-1A35-3DF9EA878355}"/>
                </a:ext>
              </a:extLst>
            </p:cNvPr>
            <p:cNvSpPr txBox="1"/>
            <p:nvPr/>
          </p:nvSpPr>
          <p:spPr>
            <a:xfrm>
              <a:off x="7254630" y="2305608"/>
              <a:ext cx="2511801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키워드 분배 </a:t>
              </a:r>
              <a:endPara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(Title, BP, Description, Leftover)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431045-E368-3E6F-5AB6-CC2497EEEE97}"/>
                </a:ext>
              </a:extLst>
            </p:cNvPr>
            <p:cNvSpPr txBox="1"/>
            <p:nvPr/>
          </p:nvSpPr>
          <p:spPr>
            <a:xfrm>
              <a:off x="9800818" y="2305608"/>
              <a:ext cx="2306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리스팅</a:t>
              </a:r>
              <a:r>
                <a: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작성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7BBA4B5-A369-22DB-C34A-287D26967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0818" y="3780939"/>
              <a:ext cx="2112360" cy="1401055"/>
            </a:xfrm>
            <a:prstGeom prst="rect">
              <a:avLst/>
            </a:prstGeom>
          </p:spPr>
        </p:pic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07E9A02-7D2F-BFD3-5E44-552DDCCD1E91}"/>
                </a:ext>
              </a:extLst>
            </p:cNvPr>
            <p:cNvCxnSpPr/>
            <p:nvPr/>
          </p:nvCxnSpPr>
          <p:spPr>
            <a:xfrm>
              <a:off x="6439592" y="3949700"/>
              <a:ext cx="15748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EB3775C-D857-3944-E003-D008F53CA900}"/>
                </a:ext>
              </a:extLst>
            </p:cNvPr>
            <p:cNvCxnSpPr/>
            <p:nvPr/>
          </p:nvCxnSpPr>
          <p:spPr>
            <a:xfrm>
              <a:off x="6439592" y="4343400"/>
              <a:ext cx="15748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E5C7A76-4340-F8CC-3417-F06ACFEB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5900" y="3949700"/>
              <a:ext cx="1448492" cy="33769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F95CED5-944B-F6B1-60F7-F82C3E017691}"/>
                </a:ext>
              </a:extLst>
            </p:cNvPr>
            <p:cNvCxnSpPr>
              <a:cxnSpLocks/>
            </p:cNvCxnSpPr>
            <p:nvPr/>
          </p:nvCxnSpPr>
          <p:spPr>
            <a:xfrm>
              <a:off x="6565900" y="4699000"/>
              <a:ext cx="1282700" cy="3302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7650ED6-1140-FA73-0FCB-2E9D21CA03C3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42" y="5041423"/>
              <a:ext cx="1302442" cy="2917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337A7C1-680C-E8BA-FBFC-85CF35C1DA74}"/>
                </a:ext>
              </a:extLst>
            </p:cNvPr>
            <p:cNvCxnSpPr>
              <a:cxnSpLocks/>
            </p:cNvCxnSpPr>
            <p:nvPr/>
          </p:nvCxnSpPr>
          <p:spPr>
            <a:xfrm>
              <a:off x="6476965" y="4674611"/>
              <a:ext cx="1302442" cy="2917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6A0BDA70-D1E7-356D-D8D6-7D8FABB4747C}"/>
                </a:ext>
              </a:extLst>
            </p:cNvPr>
            <p:cNvCxnSpPr>
              <a:cxnSpLocks/>
            </p:cNvCxnSpPr>
            <p:nvPr/>
          </p:nvCxnSpPr>
          <p:spPr>
            <a:xfrm>
              <a:off x="6476965" y="4343400"/>
              <a:ext cx="1226445" cy="32681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184FF204-B476-142F-AFB6-F28625F5E841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>
              <a:off x="6581038" y="3899281"/>
              <a:ext cx="938797" cy="77106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968F6DF-748B-A7CA-B563-EBB54CC87A80}"/>
                </a:ext>
              </a:extLst>
            </p:cNvPr>
            <p:cNvCxnSpPr>
              <a:cxnSpLocks/>
            </p:cNvCxnSpPr>
            <p:nvPr/>
          </p:nvCxnSpPr>
          <p:spPr>
            <a:xfrm>
              <a:off x="6719881" y="3997285"/>
              <a:ext cx="1139482" cy="33324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65F4783-118A-7080-4CA9-858D9C923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085" y="4333750"/>
              <a:ext cx="1356820" cy="33997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619A4287-6AC1-1149-1887-D369A589CB2E}"/>
                </a:ext>
              </a:extLst>
            </p:cNvPr>
            <p:cNvCxnSpPr>
              <a:cxnSpLocks/>
            </p:cNvCxnSpPr>
            <p:nvPr/>
          </p:nvCxnSpPr>
          <p:spPr>
            <a:xfrm>
              <a:off x="6640452" y="4279422"/>
              <a:ext cx="1062958" cy="76200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C767539-89ED-A4D7-7D4A-48BF7768708B}"/>
                </a:ext>
              </a:extLst>
            </p:cNvPr>
            <p:cNvGrpSpPr/>
            <p:nvPr/>
          </p:nvGrpSpPr>
          <p:grpSpPr>
            <a:xfrm>
              <a:off x="7519835" y="3806472"/>
              <a:ext cx="1841500" cy="1375522"/>
              <a:chOff x="7519835" y="3882672"/>
              <a:chExt cx="1841500" cy="1375522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E77732EC-6BD0-769E-D95F-0DA1ED2EF922}"/>
                  </a:ext>
                </a:extLst>
              </p:cNvPr>
              <p:cNvSpPr/>
              <p:nvPr/>
            </p:nvSpPr>
            <p:spPr>
              <a:xfrm>
                <a:off x="7519835" y="3882672"/>
                <a:ext cx="1841500" cy="318847"/>
              </a:xfrm>
              <a:prstGeom prst="roundRect">
                <a:avLst>
                  <a:gd name="adj" fmla="val 28280"/>
                </a:avLst>
              </a:prstGeom>
              <a:solidFill>
                <a:srgbClr val="0087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Title</a:t>
                </a:r>
                <a:endPara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74619371-94E3-3E95-D4D0-65426855E6B0}"/>
                  </a:ext>
                </a:extLst>
              </p:cNvPr>
              <p:cNvSpPr/>
              <p:nvPr/>
            </p:nvSpPr>
            <p:spPr>
              <a:xfrm>
                <a:off x="7519835" y="4234897"/>
                <a:ext cx="1841500" cy="318847"/>
              </a:xfrm>
              <a:prstGeom prst="roundRect">
                <a:avLst>
                  <a:gd name="adj" fmla="val 28280"/>
                </a:avLst>
              </a:prstGeom>
              <a:solidFill>
                <a:srgbClr val="0087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Bullet Point</a:t>
                </a:r>
                <a:endPara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6E030092-0DC0-E2E1-A352-DB67EA317901}"/>
                  </a:ext>
                </a:extLst>
              </p:cNvPr>
              <p:cNvSpPr/>
              <p:nvPr/>
            </p:nvSpPr>
            <p:spPr>
              <a:xfrm>
                <a:off x="7519835" y="4587122"/>
                <a:ext cx="1841500" cy="318847"/>
              </a:xfrm>
              <a:prstGeom prst="roundRect">
                <a:avLst>
                  <a:gd name="adj" fmla="val 28280"/>
                </a:avLst>
              </a:prstGeom>
              <a:solidFill>
                <a:srgbClr val="0087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Description</a:t>
                </a:r>
                <a:endPara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CC05404F-3627-87DA-9E56-778AC63EB64B}"/>
                  </a:ext>
                </a:extLst>
              </p:cNvPr>
              <p:cNvSpPr/>
              <p:nvPr/>
            </p:nvSpPr>
            <p:spPr>
              <a:xfrm>
                <a:off x="7519835" y="4939347"/>
                <a:ext cx="1841500" cy="318847"/>
              </a:xfrm>
              <a:prstGeom prst="roundRect">
                <a:avLst>
                  <a:gd name="adj" fmla="val 28280"/>
                </a:avLst>
              </a:prstGeom>
              <a:solidFill>
                <a:srgbClr val="0087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Backend</a:t>
                </a:r>
                <a:endPara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1F1AE601-B664-5CF5-1193-C2938AFA3991}"/>
                </a:ext>
              </a:extLst>
            </p:cNvPr>
            <p:cNvSpPr/>
            <p:nvPr/>
          </p:nvSpPr>
          <p:spPr>
            <a:xfrm rot="13500000">
              <a:off x="9277837" y="4321275"/>
              <a:ext cx="388429" cy="388429"/>
            </a:xfrm>
            <a:prstGeom prst="rtTriangl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C5B7A9AB-45D1-D5EE-79DA-FC151E143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1" r="26875" b="26546"/>
            <a:stretch>
              <a:fillRect/>
            </a:stretch>
          </p:blipFill>
          <p:spPr>
            <a:xfrm>
              <a:off x="224671" y="3505836"/>
              <a:ext cx="2174734" cy="1993264"/>
            </a:xfrm>
            <a:prstGeom prst="rect">
              <a:avLst/>
            </a:prstGeom>
          </p:spPr>
        </p:pic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B1E13462-081C-00DC-948A-BCD872682034}"/>
                </a:ext>
              </a:extLst>
            </p:cNvPr>
            <p:cNvSpPr/>
            <p:nvPr/>
          </p:nvSpPr>
          <p:spPr>
            <a:xfrm rot="13500000">
              <a:off x="6927874" y="4321275"/>
              <a:ext cx="388429" cy="388429"/>
            </a:xfrm>
            <a:prstGeom prst="rtTriangl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각 삼각형 93">
              <a:extLst>
                <a:ext uri="{FF2B5EF4-FFF2-40B4-BE49-F238E27FC236}">
                  <a16:creationId xmlns:a16="http://schemas.microsoft.com/office/drawing/2014/main" id="{93C8DC4B-B87F-F4CA-7AF2-772A242CE174}"/>
                </a:ext>
              </a:extLst>
            </p:cNvPr>
            <p:cNvSpPr/>
            <p:nvPr/>
          </p:nvSpPr>
          <p:spPr>
            <a:xfrm rot="13500000">
              <a:off x="2306951" y="4321274"/>
              <a:ext cx="388429" cy="388429"/>
            </a:xfrm>
            <a:prstGeom prst="rtTriangl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A158DE-DF1D-41A6-22C3-B004A44A5FEB}"/>
                </a:ext>
              </a:extLst>
            </p:cNvPr>
            <p:cNvSpPr txBox="1"/>
            <p:nvPr/>
          </p:nvSpPr>
          <p:spPr>
            <a:xfrm>
              <a:off x="-154549" y="2726095"/>
              <a:ext cx="13187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187D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Helium10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B8BB160-E5CD-005C-9B9E-F9FB4B0125B9}"/>
                </a:ext>
              </a:extLst>
            </p:cNvPr>
            <p:cNvSpPr txBox="1"/>
            <p:nvPr/>
          </p:nvSpPr>
          <p:spPr>
            <a:xfrm>
              <a:off x="4547868" y="5632086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</a:rPr>
                <a:t>연관성 분류</a:t>
              </a:r>
              <a:r>
                <a:rPr lang="en-US" altLang="ko-KR" sz="1400" dirty="0">
                  <a:solidFill>
                    <a:schemeClr val="bg1"/>
                  </a:solidFill>
                </a:rPr>
                <a:t>]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2698B50-67DB-2DC0-FC36-333835ABE611}"/>
                </a:ext>
              </a:extLst>
            </p:cNvPr>
            <p:cNvSpPr txBox="1"/>
            <p:nvPr/>
          </p:nvSpPr>
          <p:spPr>
            <a:xfrm>
              <a:off x="224671" y="5572139"/>
              <a:ext cx="304346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[Column]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</a:rPr>
                <a:t>Keywords (</a:t>
              </a:r>
              <a:r>
                <a:rPr lang="ko-KR" altLang="en-US" sz="1400" dirty="0">
                  <a:solidFill>
                    <a:schemeClr val="bg1"/>
                  </a:solidFill>
                </a:rPr>
                <a:t>검색어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</a:rPr>
                <a:t>Search Volume 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(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검색량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)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</a:rPr>
                <a:t>Competing Product (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경쟁상품수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)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351EE1B-0572-2F94-D790-B18FA038DD5E}"/>
                </a:ext>
              </a:extLst>
            </p:cNvPr>
            <p:cNvSpPr txBox="1"/>
            <p:nvPr/>
          </p:nvSpPr>
          <p:spPr>
            <a:xfrm>
              <a:off x="7779407" y="5632086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리스팅</a:t>
              </a:r>
              <a:r>
                <a:rPr lang="ko-KR" altLang="en-US" sz="1400" dirty="0">
                  <a:solidFill>
                    <a:schemeClr val="bg1"/>
                  </a:solidFill>
                </a:rPr>
                <a:t> 구성</a:t>
              </a:r>
              <a:r>
                <a:rPr lang="en-US" altLang="ko-KR" sz="1400" dirty="0">
                  <a:solidFill>
                    <a:schemeClr val="bg1"/>
                  </a:solidFill>
                </a:rPr>
                <a:t>]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A012666-7985-707B-D8FD-1CA6515F6072}"/>
                </a:ext>
              </a:extLst>
            </p:cNvPr>
            <p:cNvSpPr txBox="1"/>
            <p:nvPr/>
          </p:nvSpPr>
          <p:spPr>
            <a:xfrm>
              <a:off x="10230063" y="5632086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리스팅</a:t>
              </a:r>
              <a:r>
                <a:rPr lang="ko-KR" altLang="en-US" sz="1400" dirty="0">
                  <a:solidFill>
                    <a:schemeClr val="bg1"/>
                  </a:solidFill>
                </a:rPr>
                <a:t> 보완</a:t>
              </a:r>
              <a:r>
                <a:rPr lang="en-US" altLang="ko-KR" sz="1400" dirty="0">
                  <a:solidFill>
                    <a:schemeClr val="bg1"/>
                  </a:solidFill>
                </a:rPr>
                <a:t>]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00D7518-9C11-1AC0-5052-B50B1441A8C8}"/>
                </a:ext>
              </a:extLst>
            </p:cNvPr>
            <p:cNvSpPr txBox="1"/>
            <p:nvPr/>
          </p:nvSpPr>
          <p:spPr>
            <a:xfrm>
              <a:off x="330905" y="2694644"/>
              <a:ext cx="2316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제품 관련 키워드</a:t>
              </a:r>
              <a:endPara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r>
                <a:rPr lang="en-US" altLang="ko-KR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+ </a:t>
              </a:r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경쟁사 키워드</a:t>
              </a:r>
              <a:endPara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6CBDCDC-043F-130A-771E-66BDDC0948B7}"/>
                </a:ext>
              </a:extLst>
            </p:cNvPr>
            <p:cNvCxnSpPr/>
            <p:nvPr/>
          </p:nvCxnSpPr>
          <p:spPr>
            <a:xfrm>
              <a:off x="4171525" y="4477544"/>
              <a:ext cx="15748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E27C40BD-36EB-315F-AAEC-EF861E090A7B}"/>
                </a:ext>
              </a:extLst>
            </p:cNvPr>
            <p:cNvGrpSpPr/>
            <p:nvPr/>
          </p:nvGrpSpPr>
          <p:grpSpPr>
            <a:xfrm>
              <a:off x="5283556" y="3825324"/>
              <a:ext cx="1624888" cy="1375523"/>
              <a:chOff x="5283556" y="3901524"/>
              <a:chExt cx="1624888" cy="1375523"/>
            </a:xfrm>
          </p:grpSpPr>
          <p:sp>
            <p:nvSpPr>
              <p:cNvPr id="32" name="모서리가 둥근 직사각형 176">
                <a:extLst>
                  <a:ext uri="{FF2B5EF4-FFF2-40B4-BE49-F238E27FC236}">
                    <a16:creationId xmlns:a16="http://schemas.microsoft.com/office/drawing/2014/main" id="{BA612F15-A923-F09A-B399-8B6152B26682}"/>
                  </a:ext>
                </a:extLst>
              </p:cNvPr>
              <p:cNvSpPr/>
              <p:nvPr/>
            </p:nvSpPr>
            <p:spPr>
              <a:xfrm>
                <a:off x="5283556" y="3901524"/>
                <a:ext cx="1624888" cy="318847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0" dist="38100" dir="5400000" algn="t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직접연관 키워드</a:t>
                </a:r>
                <a:endParaRPr kumimoji="1" lang="ko-Kore-KR" altLang="en-US" sz="12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3" name="모서리가 둥근 직사각형 176">
                <a:extLst>
                  <a:ext uri="{FF2B5EF4-FFF2-40B4-BE49-F238E27FC236}">
                    <a16:creationId xmlns:a16="http://schemas.microsoft.com/office/drawing/2014/main" id="{6098755A-3CC4-26C4-97A9-A67F96FBE729}"/>
                  </a:ext>
                </a:extLst>
              </p:cNvPr>
              <p:cNvSpPr/>
              <p:nvPr/>
            </p:nvSpPr>
            <p:spPr>
              <a:xfrm>
                <a:off x="5283556" y="4254006"/>
                <a:ext cx="1624888" cy="318847"/>
              </a:xfrm>
              <a:prstGeom prst="roundRect">
                <a:avLst>
                  <a:gd name="adj" fmla="val 0"/>
                </a:avLst>
              </a:prstGeom>
              <a:solidFill>
                <a:srgbClr val="FFFFCC"/>
              </a:solidFill>
              <a:ln>
                <a:noFill/>
              </a:ln>
              <a:effectLst>
                <a:outerShdw blurRad="254000" dist="38100" dir="5400000" algn="t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중간연관 키워드</a:t>
                </a:r>
                <a:endParaRPr kumimoji="1" lang="ko-Kore-KR" altLang="en-US" sz="12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4" name="모서리가 둥근 직사각형 176">
                <a:extLst>
                  <a:ext uri="{FF2B5EF4-FFF2-40B4-BE49-F238E27FC236}">
                    <a16:creationId xmlns:a16="http://schemas.microsoft.com/office/drawing/2014/main" id="{B92D516F-0C38-C103-C4E3-9D3F3FA5D605}"/>
                  </a:ext>
                </a:extLst>
              </p:cNvPr>
              <p:cNvSpPr/>
              <p:nvPr/>
            </p:nvSpPr>
            <p:spPr>
              <a:xfrm>
                <a:off x="5283556" y="4606103"/>
                <a:ext cx="1624888" cy="318847"/>
              </a:xfrm>
              <a:prstGeom prst="roundRect">
                <a:avLst>
                  <a:gd name="adj" fmla="val 0"/>
                </a:avLst>
              </a:prstGeom>
              <a:solidFill>
                <a:srgbClr val="FFC6C6"/>
              </a:solidFill>
              <a:ln>
                <a:noFill/>
              </a:ln>
              <a:effectLst>
                <a:outerShdw blurRad="254000" dist="38100" dir="5400000" algn="t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간접연관 키워드</a:t>
                </a:r>
                <a:endParaRPr kumimoji="1" lang="ko-Kore-KR" altLang="en-US" sz="12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7" name="모서리가 둥근 직사각형 176">
                <a:extLst>
                  <a:ext uri="{FF2B5EF4-FFF2-40B4-BE49-F238E27FC236}">
                    <a16:creationId xmlns:a16="http://schemas.microsoft.com/office/drawing/2014/main" id="{71750C87-4948-62DC-1C8C-AC3C69326FB1}"/>
                  </a:ext>
                </a:extLst>
              </p:cNvPr>
              <p:cNvSpPr/>
              <p:nvPr/>
            </p:nvSpPr>
            <p:spPr>
              <a:xfrm>
                <a:off x="5283556" y="4958200"/>
                <a:ext cx="1624888" cy="31884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54000" dist="38100" dir="5400000" algn="t" rotWithShape="0">
                  <a:schemeClr val="tx1">
                    <a:lumMod val="65000"/>
                    <a:lumOff val="3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연관 없음</a:t>
                </a:r>
                <a:endParaRPr kumimoji="1" lang="ko-Kore-KR" altLang="en-US" sz="12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DFFA033-0FB0-DBBF-7260-CC7B3EE4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21" y="3806472"/>
              <a:ext cx="1841501" cy="1447208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2D9A10-F1DF-0936-D3C4-3A1EF20F9E88}"/>
              </a:ext>
            </a:extLst>
          </p:cNvPr>
          <p:cNvSpPr txBox="1"/>
          <p:nvPr/>
        </p:nvSpPr>
        <p:spPr>
          <a:xfrm>
            <a:off x="150614" y="177638"/>
            <a:ext cx="3645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Background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60F188F-7155-519C-1219-242026B8DFB5}"/>
              </a:ext>
            </a:extLst>
          </p:cNvPr>
          <p:cNvSpPr txBox="1"/>
          <p:nvPr/>
        </p:nvSpPr>
        <p:spPr>
          <a:xfrm>
            <a:off x="2529293" y="34525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기존 작업 과정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535607-DD13-8E04-4100-382C0DF2BD25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</p:spTree>
    <p:extLst>
      <p:ext uri="{BB962C8B-B14F-4D97-AF65-F5344CB8AC3E}">
        <p14:creationId xmlns:p14="http://schemas.microsoft.com/office/powerpoint/2010/main" val="110383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9868A-1D6E-0627-B4DC-264807135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A302E53-D9A9-6883-0124-AD17F63D6504}"/>
              </a:ext>
            </a:extLst>
          </p:cNvPr>
          <p:cNvGrpSpPr/>
          <p:nvPr/>
        </p:nvGrpSpPr>
        <p:grpSpPr>
          <a:xfrm>
            <a:off x="7238870" y="703199"/>
            <a:ext cx="5598484" cy="5598484"/>
            <a:chOff x="-1117189" y="1353310"/>
            <a:chExt cx="6062472" cy="6062472"/>
          </a:xfrm>
          <a:solidFill>
            <a:srgbClr val="0087EF">
              <a:alpha val="20000"/>
            </a:srgbClr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E34D041-488F-9DF2-1CC0-8C5AA85EB45D}"/>
                </a:ext>
              </a:extLst>
            </p:cNvPr>
            <p:cNvSpPr/>
            <p:nvPr/>
          </p:nvSpPr>
          <p:spPr>
            <a:xfrm>
              <a:off x="-1117189" y="1353310"/>
              <a:ext cx="6062472" cy="60624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0E91F8A-EF81-9592-505E-55B6FB8E04BA}"/>
                </a:ext>
              </a:extLst>
            </p:cNvPr>
            <p:cNvSpPr/>
            <p:nvPr/>
          </p:nvSpPr>
          <p:spPr>
            <a:xfrm>
              <a:off x="-547692" y="1922807"/>
              <a:ext cx="4923478" cy="4923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308BBDA-8669-C8F2-2048-A61257AB4FC0}"/>
                </a:ext>
              </a:extLst>
            </p:cNvPr>
            <p:cNvSpPr/>
            <p:nvPr/>
          </p:nvSpPr>
          <p:spPr>
            <a:xfrm>
              <a:off x="191110" y="2658422"/>
              <a:ext cx="3475678" cy="34756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8F599EE-72CB-3B84-1201-0389091D76C8}"/>
              </a:ext>
            </a:extLst>
          </p:cNvPr>
          <p:cNvSpPr txBox="1"/>
          <p:nvPr/>
        </p:nvSpPr>
        <p:spPr>
          <a:xfrm>
            <a:off x="4822737" y="841825"/>
            <a:ext cx="2677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주요기능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A49CE8-5472-46A4-3148-2E2DB60CCE2F}"/>
              </a:ext>
            </a:extLst>
          </p:cNvPr>
          <p:cNvSpPr txBox="1"/>
          <p:nvPr/>
        </p:nvSpPr>
        <p:spPr>
          <a:xfrm>
            <a:off x="9626565" y="2387761"/>
            <a:ext cx="249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Output</a:t>
            </a:r>
            <a:endParaRPr lang="ko-KR" altLang="en-US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42A564-93BE-A817-CFCA-E967A24B778B}"/>
              </a:ext>
            </a:extLst>
          </p:cNvPr>
          <p:cNvSpPr txBox="1"/>
          <p:nvPr/>
        </p:nvSpPr>
        <p:spPr>
          <a:xfrm>
            <a:off x="8634363" y="2924616"/>
            <a:ext cx="265920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조건을 충족하고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피드백까지 반영한 완성형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생성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9F7F6-135A-4F8E-34DC-00856FC19EFF}"/>
              </a:ext>
            </a:extLst>
          </p:cNvPr>
          <p:cNvSpPr txBox="1"/>
          <p:nvPr/>
        </p:nvSpPr>
        <p:spPr>
          <a:xfrm>
            <a:off x="124465" y="126342"/>
            <a:ext cx="677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AI-Powered </a:t>
            </a:r>
          </a:p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Amazon Listing Optimizer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F9B08-4778-E1B5-FDB9-2B511B6B6BB9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0F86BF-7B8C-6E8D-7A2A-061E69DC80D2}"/>
              </a:ext>
            </a:extLst>
          </p:cNvPr>
          <p:cNvGrpSpPr/>
          <p:nvPr/>
        </p:nvGrpSpPr>
        <p:grpSpPr>
          <a:xfrm>
            <a:off x="-931623" y="951199"/>
            <a:ext cx="5272118" cy="5272118"/>
            <a:chOff x="-1117189" y="1353310"/>
            <a:chExt cx="6062472" cy="606247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FFE212E-AF8F-479B-4A0F-60097E622C6E}"/>
                </a:ext>
              </a:extLst>
            </p:cNvPr>
            <p:cNvSpPr/>
            <p:nvPr/>
          </p:nvSpPr>
          <p:spPr>
            <a:xfrm>
              <a:off x="-1117189" y="1353310"/>
              <a:ext cx="6062472" cy="6062472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169B9C7-F513-E745-0789-B1EC2A3D887F}"/>
                </a:ext>
              </a:extLst>
            </p:cNvPr>
            <p:cNvSpPr/>
            <p:nvPr/>
          </p:nvSpPr>
          <p:spPr>
            <a:xfrm>
              <a:off x="-547692" y="1922807"/>
              <a:ext cx="4923478" cy="4923478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6E5C254-47AC-3B58-FBF3-9668E25BE00B}"/>
                </a:ext>
              </a:extLst>
            </p:cNvPr>
            <p:cNvSpPr/>
            <p:nvPr/>
          </p:nvSpPr>
          <p:spPr>
            <a:xfrm>
              <a:off x="191110" y="2658422"/>
              <a:ext cx="3475678" cy="3475678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347351C-98F6-FB8B-43CD-7652E3A38C09}"/>
              </a:ext>
            </a:extLst>
          </p:cNvPr>
          <p:cNvSpPr txBox="1"/>
          <p:nvPr/>
        </p:nvSpPr>
        <p:spPr>
          <a:xfrm>
            <a:off x="988450" y="2366034"/>
            <a:ext cx="1932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</a:t>
            </a:r>
            <a:endParaRPr lang="ko-KR" altLang="en-US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C73731-9928-BE75-7FBF-0A2A5F4AC505}"/>
              </a:ext>
            </a:extLst>
          </p:cNvPr>
          <p:cNvSpPr txBox="1"/>
          <p:nvPr/>
        </p:nvSpPr>
        <p:spPr>
          <a:xfrm>
            <a:off x="8413951" y="3635355"/>
            <a:ext cx="3054041" cy="1015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💻 </a:t>
            </a:r>
            <a:r>
              <a:rPr lang="en-US" altLang="ko-KR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Streamlit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web/ pc app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화면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🧾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txt file (+Leftover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8993F1B-A04E-AAA7-6DBC-93061AB8262E}"/>
              </a:ext>
            </a:extLst>
          </p:cNvPr>
          <p:cNvCxnSpPr>
            <a:cxnSpLocks/>
          </p:cNvCxnSpPr>
          <p:nvPr/>
        </p:nvCxnSpPr>
        <p:spPr>
          <a:xfrm>
            <a:off x="1050395" y="2950809"/>
            <a:ext cx="10087505" cy="0"/>
          </a:xfrm>
          <a:prstGeom prst="line">
            <a:avLst/>
          </a:prstGeom>
          <a:ln w="19050">
            <a:solidFill>
              <a:srgbClr val="0087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E97C3A0B-C162-03CB-E6D2-E3CF000E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10" t="3980" r="14418" b="744"/>
          <a:stretch>
            <a:fillRect/>
          </a:stretch>
        </p:blipFill>
        <p:spPr>
          <a:xfrm>
            <a:off x="3518706" y="2291035"/>
            <a:ext cx="4892594" cy="368419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DCF510-17CB-E6B9-E907-C84373094910}"/>
              </a:ext>
            </a:extLst>
          </p:cNvPr>
          <p:cNvSpPr txBox="1"/>
          <p:nvPr/>
        </p:nvSpPr>
        <p:spPr>
          <a:xfrm>
            <a:off x="2841345" y="5828870"/>
            <a:ext cx="6377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</a:t>
            </a:r>
            <a:r>
              <a:rPr lang="ko-KR" altLang="en-US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키워드를 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단시간에</a:t>
            </a:r>
            <a:r>
              <a:rPr lang="ko-KR" altLang="en-US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아마존 </a:t>
            </a:r>
            <a:r>
              <a:rPr lang="ko-KR" altLang="en-US" sz="18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리스팅으로</a:t>
            </a:r>
            <a:r>
              <a:rPr lang="ko-KR" altLang="en-US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출력하는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AI 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에이전트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”</a:t>
            </a:r>
            <a:endParaRPr lang="en-US" altLang="ko-KR" sz="18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5986DB-A754-B562-1C03-A949F59966A7}"/>
              </a:ext>
            </a:extLst>
          </p:cNvPr>
          <p:cNvGrpSpPr/>
          <p:nvPr/>
        </p:nvGrpSpPr>
        <p:grpSpPr>
          <a:xfrm>
            <a:off x="3773171" y="1512620"/>
            <a:ext cx="4376258" cy="756070"/>
            <a:chOff x="-2373475" y="10858"/>
            <a:chExt cx="4460521" cy="770627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7DFEFB0-3D7F-F7F9-84F1-E4E4703A3B5B}"/>
                </a:ext>
              </a:extLst>
            </p:cNvPr>
            <p:cNvSpPr/>
            <p:nvPr/>
          </p:nvSpPr>
          <p:spPr>
            <a:xfrm>
              <a:off x="-1598351" y="10858"/>
              <a:ext cx="1137957" cy="36933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SEO </a:t>
              </a:r>
              <a:r>
                <a:rPr lang="ko-KR" altLang="en-US" sz="1400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특화</a:t>
              </a:r>
              <a:endParaRPr lang="ko-KR" altLang="en-US" sz="1400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retendard" panose="02000503000000020004" pitchFamily="2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0669718-1D6C-97BE-B9C9-6DD87CC2240F}"/>
                </a:ext>
              </a:extLst>
            </p:cNvPr>
            <p:cNvSpPr/>
            <p:nvPr/>
          </p:nvSpPr>
          <p:spPr>
            <a:xfrm>
              <a:off x="-390124" y="10858"/>
              <a:ext cx="1704545" cy="36933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상품별 맞춤 작성</a:t>
              </a:r>
              <a:endParaRPr lang="en-US" altLang="ko-KR" sz="1400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BF76AA0-3B90-7C0C-A55E-4FA27F30B555}"/>
                </a:ext>
              </a:extLst>
            </p:cNvPr>
            <p:cNvSpPr/>
            <p:nvPr/>
          </p:nvSpPr>
          <p:spPr>
            <a:xfrm>
              <a:off x="-2373475" y="412153"/>
              <a:ext cx="1273641" cy="36933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Pretendard" panose="02000503000000020004" pitchFamily="2" charset="-127"/>
                </a:rPr>
                <a:t>피드백 반영</a:t>
              </a:r>
              <a:endParaRPr lang="ko-KR" altLang="en-US" sz="1400" dirty="0">
                <a:solidFill>
                  <a:srgbClr val="0087E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retendard" panose="02000503000000020004" pitchFamily="2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F9F8679-1A52-9E94-C71D-530FD86BC0DB}"/>
                </a:ext>
              </a:extLst>
            </p:cNvPr>
            <p:cNvSpPr/>
            <p:nvPr/>
          </p:nvSpPr>
          <p:spPr>
            <a:xfrm>
              <a:off x="-1062926" y="412153"/>
              <a:ext cx="1704545" cy="36933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자연스러운 카피</a:t>
              </a:r>
              <a:endParaRPr lang="en-US" altLang="ko-KR" sz="1400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933F304-CA7F-8A9B-EB37-C78A3BD29958}"/>
                </a:ext>
              </a:extLst>
            </p:cNvPr>
            <p:cNvSpPr/>
            <p:nvPr/>
          </p:nvSpPr>
          <p:spPr>
            <a:xfrm>
              <a:off x="658284" y="412153"/>
              <a:ext cx="1428762" cy="36933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87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Byte</a:t>
              </a:r>
              <a:r>
                <a:rPr lang="ko-KR" altLang="en-US" sz="1400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수 체크</a:t>
              </a:r>
              <a:endParaRPr lang="en-US" altLang="ko-KR" sz="1400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4041715-6F52-2A49-7A5B-914E73163D09}"/>
              </a:ext>
            </a:extLst>
          </p:cNvPr>
          <p:cNvGrpSpPr/>
          <p:nvPr/>
        </p:nvGrpSpPr>
        <p:grpSpPr>
          <a:xfrm>
            <a:off x="941947" y="3103300"/>
            <a:ext cx="2571114" cy="1259989"/>
            <a:chOff x="658285" y="3429000"/>
            <a:chExt cx="2571114" cy="1259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583A22-33D5-23E3-EDDF-D23C5BC48FB9}"/>
                </a:ext>
              </a:extLst>
            </p:cNvPr>
            <p:cNvSpPr txBox="1"/>
            <p:nvPr/>
          </p:nvSpPr>
          <p:spPr>
            <a:xfrm>
              <a:off x="658285" y="3875890"/>
              <a:ext cx="21926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📁  키워드 리스트 </a:t>
              </a:r>
              <a: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csv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816E16-FA8A-F5EB-3F7E-DF969757DFA9}"/>
                </a:ext>
              </a:extLst>
            </p:cNvPr>
            <p:cNvSpPr txBox="1"/>
            <p:nvPr/>
          </p:nvSpPr>
          <p:spPr>
            <a:xfrm>
              <a:off x="658285" y="4350435"/>
              <a:ext cx="2348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📋    제품 사실 정보 </a:t>
              </a:r>
              <a: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pdf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746C56-5376-3C41-8E95-EC186F10FE1F}"/>
                </a:ext>
              </a:extLst>
            </p:cNvPr>
            <p:cNvSpPr txBox="1"/>
            <p:nvPr/>
          </p:nvSpPr>
          <p:spPr>
            <a:xfrm>
              <a:off x="680303" y="3429000"/>
              <a:ext cx="2549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🛍️  상품명</a:t>
              </a:r>
              <a: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6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상품카테고리</a:t>
              </a:r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endPara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74A31A-5902-2010-4F98-1997188CA0B5}"/>
              </a:ext>
            </a:extLst>
          </p:cNvPr>
          <p:cNvSpPr txBox="1"/>
          <p:nvPr/>
        </p:nvSpPr>
        <p:spPr>
          <a:xfrm>
            <a:off x="4951693" y="6213232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FF99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3.5</a:t>
            </a:r>
            <a:r>
              <a:rPr lang="ko-KR" altLang="en-US" sz="1200" dirty="0">
                <a:highlight>
                  <a:srgbClr val="FF99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작업을 </a:t>
            </a:r>
            <a:r>
              <a:rPr lang="en-US" altLang="ko-KR" sz="1200" dirty="0">
                <a:highlight>
                  <a:srgbClr val="FF99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3.5</a:t>
            </a:r>
            <a:r>
              <a:rPr lang="ko-KR" altLang="en-US" sz="1200" dirty="0">
                <a:highlight>
                  <a:srgbClr val="FF99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분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으로 축소</a:t>
            </a:r>
          </a:p>
        </p:txBody>
      </p:sp>
    </p:spTree>
    <p:extLst>
      <p:ext uri="{BB962C8B-B14F-4D97-AF65-F5344CB8AC3E}">
        <p14:creationId xmlns:p14="http://schemas.microsoft.com/office/powerpoint/2010/main" val="299421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1524-55E1-3034-DA4C-23A395A25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F1FC945-1304-40D5-741C-746378719665}"/>
              </a:ext>
            </a:extLst>
          </p:cNvPr>
          <p:cNvSpPr/>
          <p:nvPr/>
        </p:nvSpPr>
        <p:spPr>
          <a:xfrm>
            <a:off x="3491770" y="874572"/>
            <a:ext cx="5732848" cy="5732848"/>
          </a:xfrm>
          <a:prstGeom prst="ellipse">
            <a:avLst/>
          </a:prstGeom>
          <a:solidFill>
            <a:srgbClr val="0087E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hlinkClick r:id="rId3"/>
            <a:extLst>
              <a:ext uri="{FF2B5EF4-FFF2-40B4-BE49-F238E27FC236}">
                <a16:creationId xmlns:a16="http://schemas.microsoft.com/office/drawing/2014/main" id="{B2CFD003-5F71-485A-B4EF-7F37B12A7AAF}"/>
              </a:ext>
            </a:extLst>
          </p:cNvPr>
          <p:cNvSpPr/>
          <p:nvPr/>
        </p:nvSpPr>
        <p:spPr>
          <a:xfrm>
            <a:off x="6748802" y="2207153"/>
            <a:ext cx="4706597" cy="75518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Item: Salad Spinner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557DC-A430-6EAE-D6D1-95DC1D605D04}"/>
              </a:ext>
            </a:extLst>
          </p:cNvPr>
          <p:cNvSpPr txBox="1"/>
          <p:nvPr/>
        </p:nvSpPr>
        <p:spPr>
          <a:xfrm>
            <a:off x="10168411" y="232502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키워드 기반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 에이전트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112CE-A08C-F991-2A11-BD7AFE6350C4}"/>
              </a:ext>
            </a:extLst>
          </p:cNvPr>
          <p:cNvSpPr txBox="1"/>
          <p:nvPr/>
        </p:nvSpPr>
        <p:spPr>
          <a:xfrm>
            <a:off x="135303" y="103382"/>
            <a:ext cx="315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Demonstration</a:t>
            </a:r>
            <a:r>
              <a:rPr lang="ko-KR" altLang="en-US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6CDA20-957E-FA96-7512-63151F304B36}"/>
              </a:ext>
            </a:extLst>
          </p:cNvPr>
          <p:cNvSpPr txBox="1"/>
          <p:nvPr/>
        </p:nvSpPr>
        <p:spPr>
          <a:xfrm>
            <a:off x="3098640" y="25058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시연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D7F244-9941-F938-1D5F-62E49CAB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87" y="1207490"/>
            <a:ext cx="6239625" cy="4679722"/>
          </a:xfrm>
          <a:prstGeom prst="rect">
            <a:avLst/>
          </a:prstGeom>
        </p:spPr>
      </p:pic>
      <p:sp>
        <p:nvSpPr>
          <p:cNvPr id="13" name="직사각형 12">
            <a:hlinkClick r:id="rId3"/>
            <a:extLst>
              <a:ext uri="{FF2B5EF4-FFF2-40B4-BE49-F238E27FC236}">
                <a16:creationId xmlns:a16="http://schemas.microsoft.com/office/drawing/2014/main" id="{726193E9-E9A2-55C2-BAFE-4AAC3A99305B}"/>
              </a:ext>
            </a:extLst>
          </p:cNvPr>
          <p:cNvSpPr/>
          <p:nvPr/>
        </p:nvSpPr>
        <p:spPr>
          <a:xfrm>
            <a:off x="6748802" y="3169759"/>
            <a:ext cx="4706597" cy="75518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Feedback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직사각형 13">
            <a:hlinkClick r:id="rId3"/>
            <a:extLst>
              <a:ext uri="{FF2B5EF4-FFF2-40B4-BE49-F238E27FC236}">
                <a16:creationId xmlns:a16="http://schemas.microsoft.com/office/drawing/2014/main" id="{193F8197-9DE4-4352-78F5-7AFB5A7F38F1}"/>
              </a:ext>
            </a:extLst>
          </p:cNvPr>
          <p:cNvSpPr/>
          <p:nvPr/>
        </p:nvSpPr>
        <p:spPr>
          <a:xfrm>
            <a:off x="6748802" y="4132365"/>
            <a:ext cx="4706597" cy="75518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Export Listing txt</a:t>
            </a:r>
            <a:endPara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93D16B-96E8-7605-26A5-99547B80E21A}"/>
              </a:ext>
            </a:extLst>
          </p:cNvPr>
          <p:cNvGrpSpPr/>
          <p:nvPr/>
        </p:nvGrpSpPr>
        <p:grpSpPr>
          <a:xfrm>
            <a:off x="2116027" y="5600067"/>
            <a:ext cx="3332113" cy="387122"/>
            <a:chOff x="2281127" y="5600067"/>
            <a:chExt cx="3332113" cy="38712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AB699A7-D88C-CACE-9279-21797CB78E22}"/>
                </a:ext>
              </a:extLst>
            </p:cNvPr>
            <p:cNvSpPr/>
            <p:nvPr/>
          </p:nvSpPr>
          <p:spPr>
            <a:xfrm>
              <a:off x="3098640" y="5600067"/>
              <a:ext cx="1116460" cy="362355"/>
            </a:xfrm>
            <a:prstGeom prst="roundRect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VS Code</a:t>
              </a:r>
              <a:endParaRPr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4AE0B71-DB97-1BF1-9FB2-964FBF8B2519}"/>
                </a:ext>
              </a:extLst>
            </p:cNvPr>
            <p:cNvSpPr/>
            <p:nvPr/>
          </p:nvSpPr>
          <p:spPr>
            <a:xfrm>
              <a:off x="4305140" y="5600067"/>
              <a:ext cx="1308100" cy="362355"/>
            </a:xfrm>
            <a:prstGeom prst="roundRect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Streamlit</a:t>
              </a:r>
              <a:r>
                <a:rPr lang="en-US" altLang="ko-KR" sz="1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830739-FC7C-E630-1A40-D41E59F75AFD}"/>
                </a:ext>
              </a:extLst>
            </p:cNvPr>
            <p:cNvSpPr txBox="1"/>
            <p:nvPr/>
          </p:nvSpPr>
          <p:spPr>
            <a:xfrm>
              <a:off x="2281127" y="5617857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실행 </a:t>
              </a:r>
              <a:r>
                <a:rPr lang="en-US" altLang="ko-KR" b="1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endParaRPr lang="ko-KR" altLang="en-US" b="1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E5BA65-26C1-22CA-0533-E0E01D7A15C3}"/>
              </a:ext>
            </a:extLst>
          </p:cNvPr>
          <p:cNvSpPr txBox="1"/>
          <p:nvPr/>
        </p:nvSpPr>
        <p:spPr>
          <a:xfrm>
            <a:off x="10346809" y="4968013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링크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박스 클릭</a:t>
            </a:r>
          </a:p>
        </p:txBody>
      </p:sp>
    </p:spTree>
    <p:extLst>
      <p:ext uri="{BB962C8B-B14F-4D97-AF65-F5344CB8AC3E}">
        <p14:creationId xmlns:p14="http://schemas.microsoft.com/office/powerpoint/2010/main" val="111573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16B8-76DD-AF1E-86C9-F861B7A0F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782710-6F81-7F7F-CCEA-390B25925E56}"/>
              </a:ext>
            </a:extLst>
          </p:cNvPr>
          <p:cNvSpPr txBox="1"/>
          <p:nvPr/>
        </p:nvSpPr>
        <p:spPr>
          <a:xfrm>
            <a:off x="135303" y="103382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87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Validation</a:t>
            </a:r>
            <a:endParaRPr lang="ko-KR" altLang="en-US" sz="3200" b="1" dirty="0">
              <a:solidFill>
                <a:srgbClr val="0087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7A00BC3-D322-7444-AC1A-E11F0FD5CB58}"/>
              </a:ext>
            </a:extLst>
          </p:cNvPr>
          <p:cNvSpPr txBox="1"/>
          <p:nvPr/>
        </p:nvSpPr>
        <p:spPr>
          <a:xfrm>
            <a:off x="2115084" y="25058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리스팅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검증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F0279-7136-D391-1819-3C436BB3D50D}"/>
              </a:ext>
            </a:extLst>
          </p:cNvPr>
          <p:cNvSpPr/>
          <p:nvPr/>
        </p:nvSpPr>
        <p:spPr>
          <a:xfrm>
            <a:off x="3706042" y="0"/>
            <a:ext cx="848595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B981DE-3FEC-E514-D31A-358B9BB7E31A}"/>
              </a:ext>
            </a:extLst>
          </p:cNvPr>
          <p:cNvGrpSpPr/>
          <p:nvPr/>
        </p:nvGrpSpPr>
        <p:grpSpPr>
          <a:xfrm>
            <a:off x="3889532" y="1295756"/>
            <a:ext cx="8129163" cy="4266487"/>
            <a:chOff x="5117537" y="1446215"/>
            <a:chExt cx="8129163" cy="42664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3E3CF86-401F-3CD3-A73B-ACB5A867478E}"/>
                </a:ext>
              </a:extLst>
            </p:cNvPr>
            <p:cNvGrpSpPr/>
            <p:nvPr/>
          </p:nvGrpSpPr>
          <p:grpSpPr>
            <a:xfrm>
              <a:off x="5117537" y="1446215"/>
              <a:ext cx="2750101" cy="3620406"/>
              <a:chOff x="5117537" y="1446215"/>
              <a:chExt cx="2750101" cy="362040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E114610-642A-0EEA-6134-1C8FB3B77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b="33457"/>
              <a:stretch>
                <a:fillRect/>
              </a:stretch>
            </p:blipFill>
            <p:spPr>
              <a:xfrm>
                <a:off x="5117537" y="1446215"/>
                <a:ext cx="2750101" cy="3620405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64E9295-36CB-495F-A002-C1845B5C6D3D}"/>
                  </a:ext>
                </a:extLst>
              </p:cNvPr>
              <p:cNvSpPr/>
              <p:nvPr/>
            </p:nvSpPr>
            <p:spPr>
              <a:xfrm>
                <a:off x="5117538" y="1868236"/>
                <a:ext cx="2741526" cy="589849"/>
              </a:xfrm>
              <a:prstGeom prst="rect">
                <a:avLst/>
              </a:prstGeom>
              <a:noFill/>
              <a:ln w="19050">
                <a:solidFill>
                  <a:srgbClr val="0087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B6ACEE7-773B-6304-A870-C8DC091303A1}"/>
                  </a:ext>
                </a:extLst>
              </p:cNvPr>
              <p:cNvSpPr/>
              <p:nvPr/>
            </p:nvSpPr>
            <p:spPr>
              <a:xfrm>
                <a:off x="5117538" y="2496280"/>
                <a:ext cx="2741526" cy="589849"/>
              </a:xfrm>
              <a:prstGeom prst="rect">
                <a:avLst/>
              </a:prstGeom>
              <a:noFill/>
              <a:ln w="19050">
                <a:solidFill>
                  <a:srgbClr val="0087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A9FDBEF-0E02-3982-DCC5-E267B762452B}"/>
                  </a:ext>
                </a:extLst>
              </p:cNvPr>
              <p:cNvSpPr/>
              <p:nvPr/>
            </p:nvSpPr>
            <p:spPr>
              <a:xfrm>
                <a:off x="5117538" y="3124324"/>
                <a:ext cx="2741526" cy="1942297"/>
              </a:xfrm>
              <a:prstGeom prst="rect">
                <a:avLst/>
              </a:prstGeom>
              <a:noFill/>
              <a:ln w="19050">
                <a:solidFill>
                  <a:srgbClr val="0087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889E057-3250-EE40-7F7B-6365495FED59}"/>
                </a:ext>
              </a:extLst>
            </p:cNvPr>
            <p:cNvGrpSpPr/>
            <p:nvPr/>
          </p:nvGrpSpPr>
          <p:grpSpPr>
            <a:xfrm>
              <a:off x="7900017" y="1446216"/>
              <a:ext cx="2902982" cy="4266486"/>
              <a:chOff x="-3904" y="4326534"/>
              <a:chExt cx="2902982" cy="426648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446709D-4D65-D57D-2D32-38A2B6AE6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28771" b="20746"/>
              <a:stretch>
                <a:fillRect/>
              </a:stretch>
            </p:blipFill>
            <p:spPr>
              <a:xfrm>
                <a:off x="4671" y="4326534"/>
                <a:ext cx="2894407" cy="4266486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BAF4D39-A857-2A04-49B6-ED6C6CF5901E}"/>
                  </a:ext>
                </a:extLst>
              </p:cNvPr>
              <p:cNvSpPr/>
              <p:nvPr/>
            </p:nvSpPr>
            <p:spPr>
              <a:xfrm>
                <a:off x="-3904" y="4734652"/>
                <a:ext cx="2769876" cy="3858368"/>
              </a:xfrm>
              <a:prstGeom prst="rect">
                <a:avLst/>
              </a:prstGeom>
              <a:noFill/>
              <a:ln w="19050">
                <a:solidFill>
                  <a:srgbClr val="0087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7BC47C6-F263-8EDA-0B05-BF14149EA9CD}"/>
                </a:ext>
              </a:extLst>
            </p:cNvPr>
            <p:cNvGrpSpPr/>
            <p:nvPr/>
          </p:nvGrpSpPr>
          <p:grpSpPr>
            <a:xfrm>
              <a:off x="10718594" y="1459143"/>
              <a:ext cx="2528106" cy="2706502"/>
              <a:chOff x="8048141" y="5562281"/>
              <a:chExt cx="2778896" cy="297498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07EDE74-66EE-62A1-033C-031E36C7E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44736"/>
              <a:stretch>
                <a:fillRect/>
              </a:stretch>
            </p:blipFill>
            <p:spPr>
              <a:xfrm>
                <a:off x="8048141" y="5562281"/>
                <a:ext cx="2778896" cy="2974989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DABE284-96CC-1592-3D4D-3392AB435FBC}"/>
                  </a:ext>
                </a:extLst>
              </p:cNvPr>
              <p:cNvSpPr/>
              <p:nvPr/>
            </p:nvSpPr>
            <p:spPr>
              <a:xfrm>
                <a:off x="8057161" y="5994965"/>
                <a:ext cx="2769876" cy="2542305"/>
              </a:xfrm>
              <a:prstGeom prst="rect">
                <a:avLst/>
              </a:prstGeom>
              <a:noFill/>
              <a:ln w="19050">
                <a:solidFill>
                  <a:srgbClr val="0087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88C78E9-E49D-5374-D8ED-C7500FAA1C60}"/>
              </a:ext>
            </a:extLst>
          </p:cNvPr>
          <p:cNvSpPr txBox="1"/>
          <p:nvPr/>
        </p:nvSpPr>
        <p:spPr>
          <a:xfrm>
            <a:off x="257334" y="1312443"/>
            <a:ext cx="3097438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아마존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셀링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전문가에게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 요청 드려보았습니다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15E2-01AE-1B10-1C34-A3430FD9C822}"/>
              </a:ext>
            </a:extLst>
          </p:cNvPr>
          <p:cNvSpPr txBox="1"/>
          <p:nvPr/>
        </p:nvSpPr>
        <p:spPr>
          <a:xfrm>
            <a:off x="278278" y="1881086"/>
            <a:ext cx="2396710" cy="20005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(25.09.25)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39A0DC-A7DA-45AB-DC68-0CA002F6B212}"/>
              </a:ext>
            </a:extLst>
          </p:cNvPr>
          <p:cNvGrpSpPr/>
          <p:nvPr/>
        </p:nvGrpSpPr>
        <p:grpSpPr>
          <a:xfrm>
            <a:off x="243722" y="2131674"/>
            <a:ext cx="3041625" cy="3497156"/>
            <a:chOff x="243722" y="2131674"/>
            <a:chExt cx="3041625" cy="3497156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81FFEB6-3704-C8A9-1BF5-037C8D92778B}"/>
                </a:ext>
              </a:extLst>
            </p:cNvPr>
            <p:cNvSpPr/>
            <p:nvPr/>
          </p:nvSpPr>
          <p:spPr>
            <a:xfrm>
              <a:off x="343056" y="2131674"/>
              <a:ext cx="2942291" cy="3497156"/>
            </a:xfrm>
            <a:prstGeom prst="roundRect">
              <a:avLst>
                <a:gd name="adj" fmla="val 5056"/>
              </a:avLst>
            </a:prstGeom>
            <a:solidFill>
              <a:schemeClr val="accent4">
                <a:alpha val="0"/>
              </a:schemeClr>
            </a:solidFill>
            <a:ln w="28575">
              <a:solidFill>
                <a:srgbClr val="FF99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67EE3F-D539-3C85-8FEF-587305584F48}"/>
                </a:ext>
              </a:extLst>
            </p:cNvPr>
            <p:cNvSpPr txBox="1"/>
            <p:nvPr/>
          </p:nvSpPr>
          <p:spPr>
            <a:xfrm>
              <a:off x="243722" y="3463091"/>
              <a:ext cx="2868706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- </a:t>
              </a:r>
              <a:r>
                <a:rPr lang="ko-KR" altLang="en-US" sz="105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임가영</a:t>
              </a:r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/</a:t>
              </a:r>
              <a:r>
                <a:rPr lang="ko-KR" altLang="en-US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아마존 </a:t>
              </a:r>
              <a:r>
                <a:rPr lang="ko-KR" altLang="en-US" sz="105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셀링</a:t>
              </a:r>
              <a:r>
                <a:rPr lang="ko-KR" altLang="en-US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전문 컨설턴트</a:t>
              </a:r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  <a:r>
                <a:rPr lang="ko-KR" altLang="en-US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강사</a:t>
              </a: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A3462C6-B5A2-30C8-4485-EAB7610C87BA}"/>
                </a:ext>
              </a:extLst>
            </p:cNvPr>
            <p:cNvSpPr/>
            <p:nvPr/>
          </p:nvSpPr>
          <p:spPr>
            <a:xfrm>
              <a:off x="742630" y="2761881"/>
              <a:ext cx="899561" cy="899561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D4F169-286F-3E63-D7D1-82C701949C30}"/>
                </a:ext>
              </a:extLst>
            </p:cNvPr>
            <p:cNvSpPr txBox="1"/>
            <p:nvPr/>
          </p:nvSpPr>
          <p:spPr>
            <a:xfrm>
              <a:off x="806497" y="3971043"/>
              <a:ext cx="705153" cy="25391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Point</a:t>
              </a:r>
              <a:r>
                <a:rPr lang="ko-KR" altLang="en-US" sz="1050" b="1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en-US" altLang="ko-KR" sz="1050" b="1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1.</a:t>
              </a:r>
              <a:endParaRPr lang="ko-KR" altLang="en-US" sz="1050" b="1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BE485F-79D4-C216-1DFD-09EB7D5E4EA0}"/>
                </a:ext>
              </a:extLst>
            </p:cNvPr>
            <p:cNvSpPr txBox="1"/>
            <p:nvPr/>
          </p:nvSpPr>
          <p:spPr>
            <a:xfrm>
              <a:off x="816022" y="4447763"/>
              <a:ext cx="705153" cy="25391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Point</a:t>
              </a:r>
              <a:r>
                <a:rPr lang="ko-KR" altLang="en-US" sz="1050" b="1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en-US" altLang="ko-KR" sz="1050" b="1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2.</a:t>
              </a:r>
              <a:endParaRPr lang="ko-KR" altLang="en-US" sz="1050" b="1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A19FE4-DDBE-2756-E340-42352BF2B04D}"/>
                </a:ext>
              </a:extLst>
            </p:cNvPr>
            <p:cNvSpPr txBox="1"/>
            <p:nvPr/>
          </p:nvSpPr>
          <p:spPr>
            <a:xfrm>
              <a:off x="816022" y="4921809"/>
              <a:ext cx="705153" cy="25391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Point</a:t>
              </a:r>
              <a:r>
                <a:rPr lang="ko-KR" altLang="en-US" sz="1050" b="1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en-US" altLang="ko-KR" sz="1050" b="1" dirty="0">
                  <a:solidFill>
                    <a:srgbClr val="0087EF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3.</a:t>
              </a:r>
              <a:endParaRPr lang="ko-KR" altLang="en-US" sz="1050" b="1" dirty="0">
                <a:solidFill>
                  <a:srgbClr val="0087EF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31A3A4-B561-9617-ED39-1D36E18BEA16}"/>
                </a:ext>
              </a:extLst>
            </p:cNvPr>
            <p:cNvSpPr txBox="1"/>
            <p:nvPr/>
          </p:nvSpPr>
          <p:spPr>
            <a:xfrm>
              <a:off x="343055" y="3970902"/>
              <a:ext cx="29422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ko-KR" altLang="en-US" sz="10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플랫폼 확장성</a:t>
              </a:r>
              <a:r>
                <a:rPr lang="ko-KR" altLang="en-US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endParaRPr lang="en-US" altLang="ko-KR" sz="10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>
                <a:buNone/>
              </a:pPr>
              <a:r>
                <a:rPr lang="en-US" altLang="ko-KR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– </a:t>
              </a:r>
              <a:r>
                <a:rPr lang="ko-KR" altLang="en-US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다양한 플랫폼 적용 가능</a:t>
              </a:r>
              <a:r>
                <a:rPr lang="en-US" altLang="ko-KR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가이드 보완 시 활용도 ↑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B31165-6120-D295-7EF7-4CD39B74E244}"/>
                </a:ext>
              </a:extLst>
            </p:cNvPr>
            <p:cNvSpPr txBox="1"/>
            <p:nvPr/>
          </p:nvSpPr>
          <p:spPr>
            <a:xfrm>
              <a:off x="343055" y="4452273"/>
              <a:ext cx="29422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완성도</a:t>
              </a:r>
              <a:r>
                <a:rPr lang="en-US" altLang="ko-KR" sz="10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·</a:t>
              </a:r>
              <a:r>
                <a:rPr lang="ko-KR" altLang="en-US" sz="10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품질</a:t>
              </a:r>
              <a:r>
                <a:rPr lang="ko-KR" altLang="en-US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endParaRPr lang="en-US" altLang="ko-KR" sz="10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r>
                <a:rPr lang="en-US" altLang="ko-KR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– </a:t>
              </a:r>
              <a:r>
                <a:rPr lang="ko-KR" altLang="en-US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결과물 신뢰도 높음</a:t>
              </a:r>
              <a:r>
                <a:rPr lang="en-US" altLang="ko-KR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초보자용 기준 정리 필요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CAF92-83EC-C5CD-7C4F-D651C60C72C6}"/>
                </a:ext>
              </a:extLst>
            </p:cNvPr>
            <p:cNvSpPr txBox="1"/>
            <p:nvPr/>
          </p:nvSpPr>
          <p:spPr>
            <a:xfrm>
              <a:off x="343055" y="4938610"/>
              <a:ext cx="29422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피드백 기능</a:t>
              </a:r>
              <a:r>
                <a:rPr lang="ko-KR" altLang="en-US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endParaRPr lang="en-US" altLang="ko-KR" sz="10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r>
                <a:rPr lang="en-US" altLang="ko-KR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– </a:t>
              </a:r>
              <a:r>
                <a:rPr lang="ko-KR" altLang="en-US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기준</a:t>
              </a:r>
              <a:r>
                <a:rPr lang="en-US" altLang="ko-KR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·</a:t>
              </a:r>
              <a:r>
                <a:rPr lang="ko-KR" altLang="en-US" sz="10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피드백 루프 강화 시 최적 결과 도출 가능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B7BFCC1-7C7F-F1E3-13B8-6699DCCB0602}"/>
              </a:ext>
            </a:extLst>
          </p:cNvPr>
          <p:cNvGrpSpPr/>
          <p:nvPr/>
        </p:nvGrpSpPr>
        <p:grpSpPr>
          <a:xfrm>
            <a:off x="0" y="2104214"/>
            <a:ext cx="4138381" cy="2230575"/>
            <a:chOff x="146130" y="2104214"/>
            <a:chExt cx="4138381" cy="223057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5FAF16-42D9-8D00-63BB-F37BB2520799}"/>
                </a:ext>
              </a:extLst>
            </p:cNvPr>
            <p:cNvSpPr txBox="1"/>
            <p:nvPr/>
          </p:nvSpPr>
          <p:spPr>
            <a:xfrm>
              <a:off x="676827" y="2311712"/>
              <a:ext cx="2661171" cy="107721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highlight>
                    <a:srgbClr val="A3D8FF"/>
                  </a:highligh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완성도 높은 </a:t>
              </a:r>
              <a:r>
                <a:rPr lang="ko-KR" altLang="en-US" sz="1600" dirty="0" err="1">
                  <a:highlight>
                    <a:srgbClr val="A3D8FF"/>
                  </a:highligh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리스팅</a:t>
              </a:r>
              <a:r>
                <a:rPr lang="ko-KR" altLang="en-US" sz="1600" dirty="0">
                  <a:highlight>
                    <a:srgbClr val="A3D8FF"/>
                  </a:highligh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품질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과    </a:t>
              </a:r>
              <a:r>
                <a:rPr lang="ko-KR" altLang="en-US" sz="1600" dirty="0">
                  <a:highlight>
                    <a:srgbClr val="A3D8FF"/>
                  </a:highligh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플랫폼 확장성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,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그리고 </a:t>
              </a:r>
              <a:endPara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r>
                <a:rPr lang="ko-KR" altLang="en-US" sz="1600" dirty="0">
                  <a:highlight>
                    <a:srgbClr val="A3D8FF"/>
                  </a:highligh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사용자 친화적인 활용성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을 </a:t>
              </a:r>
              <a:endPara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갖춘 에이전트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E5F853-0C14-2D13-3FC6-528231057BA9}"/>
                </a:ext>
              </a:extLst>
            </p:cNvPr>
            <p:cNvSpPr txBox="1"/>
            <p:nvPr/>
          </p:nvSpPr>
          <p:spPr>
            <a:xfrm>
              <a:off x="146130" y="2104214"/>
              <a:ext cx="147796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solidFill>
                    <a:srgbClr val="A3D8F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“</a:t>
              </a:r>
              <a:endParaRPr lang="ko-KR" altLang="en-US" sz="8800" dirty="0">
                <a:solidFill>
                  <a:srgbClr val="A3D8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8EF160-4976-FF83-3BBC-BCAA2BBF9360}"/>
                </a:ext>
              </a:extLst>
            </p:cNvPr>
            <p:cNvSpPr txBox="1"/>
            <p:nvPr/>
          </p:nvSpPr>
          <p:spPr>
            <a:xfrm>
              <a:off x="2806550" y="2888239"/>
              <a:ext cx="147796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solidFill>
                    <a:srgbClr val="A3D8FF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”</a:t>
              </a:r>
              <a:endParaRPr lang="ko-KR" altLang="en-US" sz="8800" dirty="0">
                <a:solidFill>
                  <a:srgbClr val="A3D8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2626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4409</TotalTime>
  <Words>2602</Words>
  <Application>Microsoft Office PowerPoint</Application>
  <PresentationFormat>와이드스크린</PresentationFormat>
  <Paragraphs>797</Paragraphs>
  <Slides>28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Pretendard</vt:lpstr>
      <vt:lpstr>Pretendard Regular</vt:lpstr>
      <vt:lpstr>나눔고딕OTF</vt:lpstr>
      <vt:lpstr>나눔바른고딕OTF</vt:lpstr>
      <vt:lpstr>맑은 고딕</vt:lpstr>
      <vt:lpstr>스웨거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SUNGHEE CHO</dc:creator>
  <cp:lastModifiedBy>SUNGHEE CHO</cp:lastModifiedBy>
  <cp:revision>52</cp:revision>
  <dcterms:created xsi:type="dcterms:W3CDTF">2025-09-21T04:39:22Z</dcterms:created>
  <dcterms:modified xsi:type="dcterms:W3CDTF">2025-09-29T00:39:58Z</dcterms:modified>
</cp:coreProperties>
</file>